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430" r:id="rId2"/>
    <p:sldId id="470" r:id="rId3"/>
    <p:sldId id="277" r:id="rId4"/>
    <p:sldId id="579" r:id="rId5"/>
    <p:sldId id="576" r:id="rId6"/>
    <p:sldId id="580" r:id="rId7"/>
    <p:sldId id="575" r:id="rId8"/>
    <p:sldId id="581" r:id="rId9"/>
    <p:sldId id="583" r:id="rId10"/>
    <p:sldId id="584" r:id="rId11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  <a:srgbClr val="7DDDFF"/>
    <a:srgbClr val="00642D"/>
    <a:srgbClr val="FDE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2577" autoAdjust="0"/>
  </p:normalViewPr>
  <p:slideViewPr>
    <p:cSldViewPr snapToGrid="0" snapToObjects="1">
      <p:cViewPr varScale="1">
        <p:scale>
          <a:sx n="105" d="100"/>
          <a:sy n="105" d="100"/>
        </p:scale>
        <p:origin x="180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13868CA-DAE9-4EA7-9335-B8F5034515FB}" type="datetime1">
              <a:rPr lang="en-US" altLang="en-US"/>
              <a:pPr>
                <a:defRPr/>
              </a:pPr>
              <a:t>4/11/2023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B892677-7964-4DFC-9017-B0A0416FA9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2FA6645-CBAC-4EFD-B0C7-31A86B094BD8}" type="datetime1">
              <a:rPr lang="en-US" altLang="en-US"/>
              <a:pPr>
                <a:defRPr/>
              </a:pPr>
              <a:t>4/11/2023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noProof="0"/>
              <a:t>Click to edit Master text styles</a:t>
            </a:r>
          </a:p>
          <a:p>
            <a:pPr lvl="1"/>
            <a:r>
              <a:rPr lang="x-none" noProof="0"/>
              <a:t>Second level</a:t>
            </a:r>
          </a:p>
          <a:p>
            <a:pPr lvl="2"/>
            <a:r>
              <a:rPr lang="x-none" noProof="0"/>
              <a:t>Third level</a:t>
            </a:r>
          </a:p>
          <a:p>
            <a:pPr lvl="3"/>
            <a:r>
              <a:rPr lang="x-none" noProof="0"/>
              <a:t>Fourth level</a:t>
            </a:r>
          </a:p>
          <a:p>
            <a:pPr lvl="4"/>
            <a:r>
              <a:rPr lang="x-none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AAAC91F-DA77-46F0-AB00-FA37D8FCB8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2B5C7-AB45-4537-B522-62FCAE1E72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62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AAC91F-DA77-46F0-AB00-FA37D8FCB80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4151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TER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88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66588C1-9077-48FD-99DF-89535B58B2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724275" y="63515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231F5D7-8662-494B-859D-BC75C9A387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709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296049-9D88-4364-A6E9-3E38065C5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D6F-F97A-4CD5-8CC1-09CBC680ACE5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BC192D-CFA0-4C65-B589-4E918F6E1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505144-0C5C-4F8C-8E00-482D4026D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2170-2C6C-4688-8E3E-9E56A600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14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66588C1-9077-48FD-99DF-89535B58B2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724275" y="63515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F2D1E7-4889-4910-B210-695418BE5A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06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65413"/>
            <a:ext cx="914400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8" r:id="rId2"/>
    <p:sldLayoutId id="2147483699" r:id="rId3"/>
    <p:sldLayoutId id="2147483700" r:id="rId4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/>
          <a:ea typeface="ＭＳ Ｐゴシック" pitchFamily="-108" charset="-128"/>
          <a:cs typeface="ＭＳ Ｐゴシック" pitchFamily="-10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/>
          <a:ea typeface="ＭＳ Ｐゴシック" pitchFamily="-108" charset="-128"/>
          <a:cs typeface="ＭＳ Ｐゴシック" pitchFamily="-10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/>
          <a:ea typeface="ＭＳ Ｐゴシック" pitchFamily="-10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/>
          <a:ea typeface="ＭＳ Ｐゴシック" pitchFamily="-10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12" Type="http://schemas.openxmlformats.org/officeDocument/2006/relationships/image" Target="../media/image13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e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6007"/>
            <a:ext cx="9144000" cy="684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09800"/>
            <a:ext cx="9144000" cy="16764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CLASSIFICATION OF SIGNIFICANT WATER RESOURCES AND DETERMINATION OF RESOURCE QUALITY OBJECTIVES FOR WATER RESOURCES IN THE USUTU TO MHLATHUZE CATCHMENTS </a:t>
            </a:r>
            <a:r>
              <a:rPr lang="en-US" altLang="en-US" sz="1800" b="1" dirty="0"/>
              <a:t>(WP11387)</a:t>
            </a:r>
            <a:br>
              <a:rPr lang="en-US" sz="1800" b="1" dirty="0">
                <a:latin typeface="+mj-lt"/>
              </a:rPr>
            </a:br>
            <a:br>
              <a:rPr lang="en-US" sz="1800" b="1" dirty="0">
                <a:latin typeface="+mj-lt"/>
              </a:rPr>
            </a:br>
            <a:endParaRPr lang="en-US" sz="1800" b="1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928" y="4020766"/>
            <a:ext cx="7715459" cy="1752600"/>
          </a:xfrm>
        </p:spPr>
        <p:txBody>
          <a:bodyPr/>
          <a:lstStyle/>
          <a:p>
            <a:r>
              <a:rPr lang="en-ZA" sz="2000" b="1" dirty="0">
                <a:solidFill>
                  <a:srgbClr val="FFFF00"/>
                </a:solidFill>
              </a:rPr>
              <a:t>8.7 WATER RESOURCE CLASS DECISION SUPPORT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536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E5193F-BECD-39DE-36A8-3E67FA272FFF}"/>
              </a:ext>
            </a:extLst>
          </p:cNvPr>
          <p:cNvSpPr txBox="1"/>
          <p:nvPr/>
        </p:nvSpPr>
        <p:spPr>
          <a:xfrm>
            <a:off x="1933994" y="2511809"/>
            <a:ext cx="5275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/>
              <a:t>DEMONSTRATION OF WRC-DSS</a:t>
            </a:r>
          </a:p>
        </p:txBody>
      </p:sp>
    </p:spTree>
    <p:extLst>
      <p:ext uri="{BB962C8B-B14F-4D97-AF65-F5344CB8AC3E}">
        <p14:creationId xmlns:p14="http://schemas.microsoft.com/office/powerpoint/2010/main" val="421950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93CF3EE-363B-1D29-D5A1-BD81B683F38B}"/>
              </a:ext>
            </a:extLst>
          </p:cNvPr>
          <p:cNvSpPr txBox="1"/>
          <p:nvPr/>
        </p:nvSpPr>
        <p:spPr>
          <a:xfrm>
            <a:off x="1299587" y="1312146"/>
            <a:ext cx="6858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b="1" dirty="0"/>
              <a:t>Water Resource Class Decision Support System</a:t>
            </a:r>
          </a:p>
          <a:p>
            <a:pPr algn="ctr"/>
            <a:r>
              <a:rPr lang="en-ZA" sz="4000" b="1" dirty="0"/>
              <a:t>(WRC-DSS)</a:t>
            </a:r>
          </a:p>
          <a:p>
            <a:pPr algn="ctr"/>
            <a:endParaRPr lang="en-ZA" sz="4000" b="1" dirty="0"/>
          </a:p>
          <a:p>
            <a:pPr algn="ctr"/>
            <a:r>
              <a:rPr lang="en-ZA" sz="2800" b="1" dirty="0"/>
              <a:t>Andrew </a:t>
            </a:r>
            <a:r>
              <a:rPr lang="en-ZA" sz="2800" b="1" dirty="0" err="1"/>
              <a:t>Birkhead</a:t>
            </a:r>
            <a:endParaRPr lang="en-ZA" sz="2800" b="1" dirty="0"/>
          </a:p>
          <a:p>
            <a:pPr algn="ctr"/>
            <a:endParaRPr lang="en-ZA" sz="2800" b="1" dirty="0"/>
          </a:p>
        </p:txBody>
      </p:sp>
    </p:spTree>
    <p:extLst>
      <p:ext uri="{BB962C8B-B14F-4D97-AF65-F5344CB8AC3E}">
        <p14:creationId xmlns:p14="http://schemas.microsoft.com/office/powerpoint/2010/main" val="393581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0" latinLnBrk="0" hangingPunct="0">
              <a:lnSpc>
                <a:spcPct val="110000"/>
              </a:lnSpc>
              <a:spcBef>
                <a:spcPct val="20000"/>
              </a:spcBef>
              <a:defRPr sz="1200" b="1" kern="1200">
                <a:solidFill>
                  <a:schemeClr val="bg2"/>
                </a:solidFill>
                <a:latin typeface="Calibri" pitchFamily="34" charset="0"/>
                <a:ea typeface="ＭＳ Ｐゴシック" pitchFamily="1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2323DC6-9A88-4698-A4E8-44AD558C8DBD}" type="slidenum">
              <a:rPr lang="en-US" smtClean="0">
                <a:solidFill>
                  <a:srgbClr val="EEECE1"/>
                </a:solidFill>
              </a:rPr>
              <a:pPr>
                <a:defRPr/>
              </a:pPr>
              <a:t>3</a:t>
            </a:fld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E65E7-6EC5-FB85-BA64-BCAF99CDEE1B}"/>
              </a:ext>
            </a:extLst>
          </p:cNvPr>
          <p:cNvSpPr txBox="1"/>
          <p:nvPr/>
        </p:nvSpPr>
        <p:spPr>
          <a:xfrm>
            <a:off x="381000" y="322927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+mn-lt"/>
              </a:rPr>
              <a:t>BACKGROUND TO THE WRC-DSS</a:t>
            </a:r>
            <a:endParaRPr lang="en-GB" sz="2100" b="1" dirty="0"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3947977-1C13-9259-3F07-718120FC9F7D}"/>
              </a:ext>
            </a:extLst>
          </p:cNvPr>
          <p:cNvCxnSpPr/>
          <p:nvPr/>
        </p:nvCxnSpPr>
        <p:spPr>
          <a:xfrm>
            <a:off x="381000" y="914400"/>
            <a:ext cx="8229600" cy="0"/>
          </a:xfrm>
          <a:prstGeom prst="line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F5DB22D-0771-BB51-A604-76DAEF74CBA0}"/>
              </a:ext>
            </a:extLst>
          </p:cNvPr>
          <p:cNvSpPr txBox="1"/>
          <p:nvPr/>
        </p:nvSpPr>
        <p:spPr>
          <a:xfrm>
            <a:off x="381000" y="982877"/>
            <a:ext cx="825562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</a:rPr>
              <a:t>The Water Resource Class Decision Support System (WRC-DSS) has been developed &amp; refined over time, largely by WRP (</a:t>
            </a:r>
            <a:r>
              <a:rPr lang="en-US" sz="2200" i="1" dirty="0">
                <a:latin typeface="+mj-lt"/>
              </a:rPr>
              <a:t>late Pieter van Rooyen</a:t>
            </a:r>
            <a:r>
              <a:rPr lang="en-US" sz="2200" dirty="0">
                <a:latin typeface="+mj-lt"/>
              </a:rPr>
              <a:t>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</a:rPr>
              <a:t>WRC-DSS incorporated four linked excel files and ~30 worksheets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</a:rPr>
              <a:t>A refined DSS contains: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072B5-EC6F-9290-E60F-19938348406E}"/>
              </a:ext>
            </a:extLst>
          </p:cNvPr>
          <p:cNvSpPr txBox="1"/>
          <p:nvPr/>
        </p:nvSpPr>
        <p:spPr>
          <a:xfrm>
            <a:off x="752474" y="2767981"/>
            <a:ext cx="803654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75000"/>
              <a:buFont typeface="Courier New" panose="02070309020205020404" pitchFamily="49" charset="0"/>
              <a:buChar char="o"/>
            </a:pPr>
            <a:r>
              <a:rPr lang="en-US" b="1" dirty="0">
                <a:latin typeface="+mj-lt"/>
              </a:rPr>
              <a:t>single MS excel file running macros for calculations (VBA) rather than cell-based formulae;</a:t>
            </a:r>
          </a:p>
          <a:p>
            <a:pPr marL="342900" indent="-342900">
              <a:buSzPct val="75000"/>
              <a:buFont typeface="Courier New" panose="02070309020205020404" pitchFamily="49" charset="0"/>
              <a:buChar char="o"/>
            </a:pPr>
            <a:r>
              <a:rPr lang="en-US" b="1" dirty="0">
                <a:latin typeface="+mj-lt"/>
              </a:rPr>
              <a:t>this makes it modular for easier set-up and data population for a range of catchment configurations that include any number of Resource Units (RUs) within delineated Units of Analysis (IUA); </a:t>
            </a:r>
          </a:p>
          <a:p>
            <a:pPr marL="342900" indent="-342900">
              <a:buSzPct val="75000"/>
              <a:buFont typeface="Courier New" panose="02070309020205020404" pitchFamily="49" charset="0"/>
              <a:buChar char="o"/>
            </a:pPr>
            <a:r>
              <a:rPr lang="en-US" b="1" dirty="0">
                <a:latin typeface="+mj-lt"/>
              </a:rPr>
              <a:t>it is simple to use: only two main data input &amp; results worksheets</a:t>
            </a:r>
          </a:p>
        </p:txBody>
      </p:sp>
    </p:spTree>
    <p:extLst>
      <p:ext uri="{BB962C8B-B14F-4D97-AF65-F5344CB8AC3E}">
        <p14:creationId xmlns:p14="http://schemas.microsoft.com/office/powerpoint/2010/main" val="53476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0" latinLnBrk="0" hangingPunct="0">
              <a:lnSpc>
                <a:spcPct val="110000"/>
              </a:lnSpc>
              <a:spcBef>
                <a:spcPct val="20000"/>
              </a:spcBef>
              <a:defRPr sz="1200" b="1" kern="1200">
                <a:solidFill>
                  <a:schemeClr val="bg2"/>
                </a:solidFill>
                <a:latin typeface="Calibri" pitchFamily="34" charset="0"/>
                <a:ea typeface="ＭＳ Ｐゴシック" pitchFamily="1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2323DC6-9A88-4698-A4E8-44AD558C8DBD}" type="slidenum">
              <a:rPr lang="en-US" smtClean="0">
                <a:solidFill>
                  <a:srgbClr val="EEECE1"/>
                </a:solidFill>
              </a:rPr>
              <a:pPr>
                <a:defRPr/>
              </a:pPr>
              <a:t>4</a:t>
            </a:fld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E65E7-6EC5-FB85-BA64-BCAF99CDEE1B}"/>
              </a:ext>
            </a:extLst>
          </p:cNvPr>
          <p:cNvSpPr txBox="1"/>
          <p:nvPr/>
        </p:nvSpPr>
        <p:spPr>
          <a:xfrm>
            <a:off x="381000" y="322927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+mn-lt"/>
              </a:rPr>
              <a:t>PURPOSES OF THE WRC-DSS</a:t>
            </a:r>
            <a:endParaRPr lang="en-GB" sz="2100" b="1" dirty="0"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3947977-1C13-9259-3F07-718120FC9F7D}"/>
              </a:ext>
            </a:extLst>
          </p:cNvPr>
          <p:cNvCxnSpPr/>
          <p:nvPr/>
        </p:nvCxnSpPr>
        <p:spPr>
          <a:xfrm>
            <a:off x="381000" y="914400"/>
            <a:ext cx="8229600" cy="0"/>
          </a:xfrm>
          <a:prstGeom prst="line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D3690668-7D73-7ED3-A236-44091EC2AE92}"/>
              </a:ext>
            </a:extLst>
          </p:cNvPr>
          <p:cNvGrpSpPr/>
          <p:nvPr/>
        </p:nvGrpSpPr>
        <p:grpSpPr>
          <a:xfrm>
            <a:off x="381000" y="1382987"/>
            <a:ext cx="8302513" cy="3590846"/>
            <a:chOff x="325672" y="982877"/>
            <a:chExt cx="8302513" cy="359084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F5DB22D-0771-BB51-A604-76DAEF74CBA0}"/>
                </a:ext>
              </a:extLst>
            </p:cNvPr>
            <p:cNvSpPr txBox="1"/>
            <p:nvPr/>
          </p:nvSpPr>
          <p:spPr>
            <a:xfrm>
              <a:off x="325672" y="982877"/>
              <a:ext cx="82556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dirty="0">
                  <a:latin typeface="+mj-lt"/>
                </a:rPr>
                <a:t>Two primary purposes: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ABFD159-AA26-00E9-5C0F-071AB4C5D668}"/>
                </a:ext>
              </a:extLst>
            </p:cNvPr>
            <p:cNvSpPr txBox="1"/>
            <p:nvPr/>
          </p:nvSpPr>
          <p:spPr>
            <a:xfrm>
              <a:off x="677365" y="1382987"/>
              <a:ext cx="795082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SzPct val="75000"/>
              </a:pPr>
              <a:r>
                <a:rPr lang="en-US" sz="2000" b="1" dirty="0">
                  <a:solidFill>
                    <a:srgbClr val="002060"/>
                  </a:solidFill>
                  <a:latin typeface="+mj-lt"/>
                </a:rPr>
                <a:t>1. </a:t>
              </a:r>
              <a:r>
                <a:rPr lang="en-US" b="1" u="sng" dirty="0">
                  <a:solidFill>
                    <a:srgbClr val="002060"/>
                  </a:solidFill>
                  <a:latin typeface="+mj-lt"/>
                </a:rPr>
                <a:t>Calculate Water Resource Class</a:t>
              </a:r>
              <a:r>
                <a:rPr lang="en-US" b="1" dirty="0">
                  <a:solidFill>
                    <a:srgbClr val="002060"/>
                  </a:solidFill>
                  <a:latin typeface="+mj-lt"/>
                </a:rPr>
                <a:t> </a:t>
              </a:r>
              <a:r>
                <a:rPr lang="en-US" dirty="0">
                  <a:latin typeface="+mj-lt"/>
                </a:rPr>
                <a:t>(I to III) for each IUA, which are defined by the ‘</a:t>
              </a:r>
              <a:r>
                <a:rPr lang="en-US" i="1" dirty="0">
                  <a:latin typeface="+mj-lt"/>
                </a:rPr>
                <a:t>distribution of Ecological Categories (A to F) assigned to RUs in an IUA’</a:t>
              </a:r>
              <a:r>
                <a:rPr lang="en-US" dirty="0">
                  <a:latin typeface="+mj-lt"/>
                </a:rPr>
                <a:t> - termed the </a:t>
              </a:r>
              <a:r>
                <a:rPr lang="en-US" i="1" dirty="0">
                  <a:latin typeface="+mj-lt"/>
                </a:rPr>
                <a:t>Catchment configuration</a:t>
              </a:r>
              <a:endParaRPr lang="en-US" dirty="0">
                <a:latin typeface="+mj-lt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51AE894-215A-2589-C5D5-2963D230A57E}"/>
                </a:ext>
              </a:extLst>
            </p:cNvPr>
            <p:cNvSpPr txBox="1"/>
            <p:nvPr/>
          </p:nvSpPr>
          <p:spPr>
            <a:xfrm>
              <a:off x="637591" y="3004063"/>
              <a:ext cx="775816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SzPct val="75000"/>
                <a:buFont typeface="Arial" panose="020B0604020202020204" pitchFamily="34" charset="0"/>
                <a:buChar char="•"/>
              </a:pPr>
              <a:r>
                <a:rPr lang="en-US" dirty="0">
                  <a:latin typeface="+mj-lt"/>
                </a:rPr>
                <a:t>Classes are determined for various scenarios: PES, REC, operational scenarios, etc.</a:t>
              </a:r>
            </a:p>
            <a:p>
              <a:pPr marL="342900" indent="-342900">
                <a:buSzPct val="75000"/>
                <a:buFont typeface="Arial" panose="020B0604020202020204" pitchFamily="34" charset="0"/>
                <a:buChar char="•"/>
              </a:pPr>
              <a:r>
                <a:rPr lang="en-US" dirty="0">
                  <a:latin typeface="+mj-lt"/>
                </a:rPr>
                <a:t>Scenario numbering not strictly followed, as definition of scenarios changes between rivers and estuaries.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7038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0" latinLnBrk="0" hangingPunct="0">
              <a:lnSpc>
                <a:spcPct val="110000"/>
              </a:lnSpc>
              <a:spcBef>
                <a:spcPct val="20000"/>
              </a:spcBef>
              <a:defRPr sz="1200" b="1" kern="1200">
                <a:solidFill>
                  <a:schemeClr val="bg2"/>
                </a:solidFill>
                <a:latin typeface="Calibri" pitchFamily="34" charset="0"/>
                <a:ea typeface="ＭＳ Ｐゴシック" pitchFamily="1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2323DC6-9A88-4698-A4E8-44AD558C8DBD}" type="slidenum">
              <a:rPr lang="en-US" smtClean="0">
                <a:solidFill>
                  <a:srgbClr val="EEECE1"/>
                </a:solidFill>
              </a:rPr>
              <a:pPr>
                <a:defRPr/>
              </a:pPr>
              <a:t>5</a:t>
            </a:fld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E65E7-6EC5-FB85-BA64-BCAF99CDEE1B}"/>
              </a:ext>
            </a:extLst>
          </p:cNvPr>
          <p:cNvSpPr txBox="1"/>
          <p:nvPr/>
        </p:nvSpPr>
        <p:spPr>
          <a:xfrm>
            <a:off x="-91532" y="170295"/>
            <a:ext cx="9354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+mn-lt"/>
              </a:rPr>
              <a:t>COMPUTING THE WATER RESOURCE CLASS (FOR A SCENARIO)</a:t>
            </a:r>
            <a:endParaRPr lang="en-GB" sz="2100" b="1" dirty="0"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3947977-1C13-9259-3F07-718120FC9F7D}"/>
              </a:ext>
            </a:extLst>
          </p:cNvPr>
          <p:cNvCxnSpPr>
            <a:cxnSpLocks/>
          </p:cNvCxnSpPr>
          <p:nvPr/>
        </p:nvCxnSpPr>
        <p:spPr>
          <a:xfrm>
            <a:off x="98553" y="693515"/>
            <a:ext cx="8944963" cy="0"/>
          </a:xfrm>
          <a:prstGeom prst="line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87" name="Group 1086">
            <a:extLst>
              <a:ext uri="{FF2B5EF4-FFF2-40B4-BE49-F238E27FC236}">
                <a16:creationId xmlns:a16="http://schemas.microsoft.com/office/drawing/2014/main" id="{C1C937E5-BDFB-A08A-6702-9465EFE727E9}"/>
              </a:ext>
            </a:extLst>
          </p:cNvPr>
          <p:cNvGrpSpPr/>
          <p:nvPr/>
        </p:nvGrpSpPr>
        <p:grpSpPr>
          <a:xfrm>
            <a:off x="4739951" y="1067363"/>
            <a:ext cx="3808711" cy="1238423"/>
            <a:chOff x="4739951" y="1067363"/>
            <a:chExt cx="3808711" cy="123842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B76A979-D054-9207-8EEF-224316285D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85974" y="1067363"/>
              <a:ext cx="2962688" cy="1238423"/>
            </a:xfrm>
            <a:prstGeom prst="rect">
              <a:avLst/>
            </a:prstGeom>
          </p:spPr>
        </p:pic>
        <p:sp>
          <p:nvSpPr>
            <p:cNvPr id="18" name="Arrow: Right 17">
              <a:extLst>
                <a:ext uri="{FF2B5EF4-FFF2-40B4-BE49-F238E27FC236}">
                  <a16:creationId xmlns:a16="http://schemas.microsoft.com/office/drawing/2014/main" id="{BDC22DFB-A5DD-436A-81F5-D2D09FC15D65}"/>
                </a:ext>
              </a:extLst>
            </p:cNvPr>
            <p:cNvSpPr/>
            <p:nvPr/>
          </p:nvSpPr>
          <p:spPr>
            <a:xfrm>
              <a:off x="4739951" y="1687293"/>
              <a:ext cx="348460" cy="228600"/>
            </a:xfrm>
            <a:prstGeom prst="rightArrow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grpSp>
        <p:nvGrpSpPr>
          <p:cNvPr id="1088" name="Group 1087">
            <a:extLst>
              <a:ext uri="{FF2B5EF4-FFF2-40B4-BE49-F238E27FC236}">
                <a16:creationId xmlns:a16="http://schemas.microsoft.com/office/drawing/2014/main" id="{A3437E4B-3358-6F8A-794D-CEB5A7EF3B1F}"/>
              </a:ext>
            </a:extLst>
          </p:cNvPr>
          <p:cNvGrpSpPr/>
          <p:nvPr/>
        </p:nvGrpSpPr>
        <p:grpSpPr>
          <a:xfrm>
            <a:off x="6167080" y="2165860"/>
            <a:ext cx="1800476" cy="859873"/>
            <a:chOff x="6167080" y="2165860"/>
            <a:chExt cx="1800476" cy="859873"/>
          </a:xfrm>
        </p:grpSpPr>
        <p:sp>
          <p:nvSpPr>
            <p:cNvPr id="19" name="Arrow: Right 18">
              <a:extLst>
                <a:ext uri="{FF2B5EF4-FFF2-40B4-BE49-F238E27FC236}">
                  <a16:creationId xmlns:a16="http://schemas.microsoft.com/office/drawing/2014/main" id="{F322313F-C965-C5D7-76E2-CC729E775BE7}"/>
                </a:ext>
              </a:extLst>
            </p:cNvPr>
            <p:cNvSpPr/>
            <p:nvPr/>
          </p:nvSpPr>
          <p:spPr>
            <a:xfrm rot="5400000">
              <a:off x="6927392" y="2191486"/>
              <a:ext cx="279852" cy="228600"/>
            </a:xfrm>
            <a:prstGeom prst="rightArrow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AEDBD60D-84D4-CF19-C712-F001224281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67080" y="2530364"/>
              <a:ext cx="1800476" cy="495369"/>
            </a:xfrm>
            <a:prstGeom prst="rect">
              <a:avLst/>
            </a:prstGeom>
          </p:spPr>
        </p:pic>
      </p:grpSp>
      <p:grpSp>
        <p:nvGrpSpPr>
          <p:cNvPr id="1090" name="Group 1089">
            <a:extLst>
              <a:ext uri="{FF2B5EF4-FFF2-40B4-BE49-F238E27FC236}">
                <a16:creationId xmlns:a16="http://schemas.microsoft.com/office/drawing/2014/main" id="{5D1B6A05-DD97-762C-EAE8-14B4B351FE3F}"/>
              </a:ext>
            </a:extLst>
          </p:cNvPr>
          <p:cNvGrpSpPr/>
          <p:nvPr/>
        </p:nvGrpSpPr>
        <p:grpSpPr>
          <a:xfrm>
            <a:off x="5347816" y="3090890"/>
            <a:ext cx="3439005" cy="2707575"/>
            <a:chOff x="5347816" y="3090890"/>
            <a:chExt cx="3439005" cy="2707575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020D1A8A-1E01-1236-02BC-2DC5E4983E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47816" y="3636105"/>
              <a:ext cx="3439005" cy="1286054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ADC276B-DC86-67EB-67DF-8D382915C2C6}"/>
                </a:ext>
              </a:extLst>
            </p:cNvPr>
            <p:cNvSpPr txBox="1"/>
            <p:nvPr/>
          </p:nvSpPr>
          <p:spPr>
            <a:xfrm>
              <a:off x="5879927" y="5429133"/>
              <a:ext cx="2374782" cy="369332"/>
            </a:xfrm>
            <a:prstGeom prst="rect">
              <a:avLst/>
            </a:prstGeom>
            <a:solidFill>
              <a:srgbClr val="00B050">
                <a:alpha val="17000"/>
              </a:srgbClr>
            </a:solidFill>
            <a:ln w="25400">
              <a:noFill/>
            </a:ln>
            <a:effectLst>
              <a:softEdge rad="50800"/>
            </a:effectLst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+mj-lt"/>
                </a:rPr>
                <a:t>Water Resource Class II</a:t>
              </a:r>
            </a:p>
          </p:txBody>
        </p:sp>
        <p:sp>
          <p:nvSpPr>
            <p:cNvPr id="20" name="Arrow: Right 19">
              <a:extLst>
                <a:ext uri="{FF2B5EF4-FFF2-40B4-BE49-F238E27FC236}">
                  <a16:creationId xmlns:a16="http://schemas.microsoft.com/office/drawing/2014/main" id="{8516B3F7-F37E-8BBE-CF9C-71E7F1DF709C}"/>
                </a:ext>
              </a:extLst>
            </p:cNvPr>
            <p:cNvSpPr/>
            <p:nvPr/>
          </p:nvSpPr>
          <p:spPr>
            <a:xfrm rot="5400000">
              <a:off x="6927392" y="5048232"/>
              <a:ext cx="279852" cy="228600"/>
            </a:xfrm>
            <a:prstGeom prst="rightArrow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F1664AD-A26F-295C-89AE-B3EE2451141B}"/>
                </a:ext>
              </a:extLst>
            </p:cNvPr>
            <p:cNvSpPr txBox="1"/>
            <p:nvPr/>
          </p:nvSpPr>
          <p:spPr>
            <a:xfrm>
              <a:off x="6419502" y="3377076"/>
              <a:ext cx="1295632" cy="33855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i="1" dirty="0">
                  <a:latin typeface="+mj-lt"/>
                </a:rPr>
                <a:t>Rating rules:</a:t>
              </a:r>
            </a:p>
          </p:txBody>
        </p:sp>
        <p:sp>
          <p:nvSpPr>
            <p:cNvPr id="32" name="Arrow: Right 31">
              <a:extLst>
                <a:ext uri="{FF2B5EF4-FFF2-40B4-BE49-F238E27FC236}">
                  <a16:creationId xmlns:a16="http://schemas.microsoft.com/office/drawing/2014/main" id="{F99FF38A-1847-2681-8AC9-C69FEC546263}"/>
                </a:ext>
              </a:extLst>
            </p:cNvPr>
            <p:cNvSpPr/>
            <p:nvPr/>
          </p:nvSpPr>
          <p:spPr>
            <a:xfrm rot="5400000">
              <a:off x="6927392" y="3116516"/>
              <a:ext cx="279852" cy="228600"/>
            </a:xfrm>
            <a:prstGeom prst="rightArrow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A1DD6E3B-4A7C-C8F7-DB42-7AAEF8F5956C}"/>
              </a:ext>
            </a:extLst>
          </p:cNvPr>
          <p:cNvSpPr txBox="1"/>
          <p:nvPr/>
        </p:nvSpPr>
        <p:spPr>
          <a:xfrm>
            <a:off x="-91532" y="2044176"/>
            <a:ext cx="1451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latin typeface="+mj-lt"/>
              </a:rPr>
              <a:t>Streamflow reduction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D7A4C41-FBA1-7608-5A1F-7C32D5C65A73}"/>
              </a:ext>
            </a:extLst>
          </p:cNvPr>
          <p:cNvSpPr txBox="1"/>
          <p:nvPr/>
        </p:nvSpPr>
        <p:spPr>
          <a:xfrm>
            <a:off x="-210647" y="1117114"/>
            <a:ext cx="1451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+mj-lt"/>
              </a:rPr>
              <a:t>Forestry</a:t>
            </a:r>
          </a:p>
        </p:txBody>
      </p:sp>
      <p:grpSp>
        <p:nvGrpSpPr>
          <p:cNvPr id="1104" name="Group 1103">
            <a:extLst>
              <a:ext uri="{FF2B5EF4-FFF2-40B4-BE49-F238E27FC236}">
                <a16:creationId xmlns:a16="http://schemas.microsoft.com/office/drawing/2014/main" id="{F7878F2B-C4A2-895D-64CF-5EF2E6183072}"/>
              </a:ext>
            </a:extLst>
          </p:cNvPr>
          <p:cNvGrpSpPr/>
          <p:nvPr/>
        </p:nvGrpSpPr>
        <p:grpSpPr>
          <a:xfrm>
            <a:off x="180081" y="1024781"/>
            <a:ext cx="4362333" cy="5087847"/>
            <a:chOff x="180081" y="1024781"/>
            <a:chExt cx="4362333" cy="5087847"/>
          </a:xfrm>
        </p:grpSpPr>
        <p:sp>
          <p:nvSpPr>
            <p:cNvPr id="1035" name="Freeform: Shape 1034">
              <a:extLst>
                <a:ext uri="{FF2B5EF4-FFF2-40B4-BE49-F238E27FC236}">
                  <a16:creationId xmlns:a16="http://schemas.microsoft.com/office/drawing/2014/main" id="{15FE3F2F-B42A-AA32-133D-24ACE8C36952}"/>
                </a:ext>
              </a:extLst>
            </p:cNvPr>
            <p:cNvSpPr/>
            <p:nvPr/>
          </p:nvSpPr>
          <p:spPr>
            <a:xfrm>
              <a:off x="2415930" y="1622893"/>
              <a:ext cx="851880" cy="1151598"/>
            </a:xfrm>
            <a:custGeom>
              <a:avLst/>
              <a:gdLst>
                <a:gd name="connsiteX0" fmla="*/ 1424566 w 1424566"/>
                <a:gd name="connsiteY0" fmla="*/ 1390650 h 1390650"/>
                <a:gd name="connsiteX1" fmla="*/ 157741 w 1424566"/>
                <a:gd name="connsiteY1" fmla="*/ 619125 h 1390650"/>
                <a:gd name="connsiteX2" fmla="*/ 62491 w 1424566"/>
                <a:gd name="connsiteY2" fmla="*/ 0 h 1390650"/>
                <a:gd name="connsiteX0" fmla="*/ 1362075 w 1362075"/>
                <a:gd name="connsiteY0" fmla="*/ 1390650 h 1390650"/>
                <a:gd name="connsiteX1" fmla="*/ 0 w 1362075"/>
                <a:gd name="connsiteY1" fmla="*/ 0 h 1390650"/>
                <a:gd name="connsiteX0" fmla="*/ 1362205 w 1362205"/>
                <a:gd name="connsiteY0" fmla="*/ 1390650 h 1390650"/>
                <a:gd name="connsiteX1" fmla="*/ 130 w 1362205"/>
                <a:gd name="connsiteY1" fmla="*/ 0 h 1390650"/>
                <a:gd name="connsiteX0" fmla="*/ 1162215 w 1162215"/>
                <a:gd name="connsiteY0" fmla="*/ 1524000 h 1524000"/>
                <a:gd name="connsiteX1" fmla="*/ 165 w 1162215"/>
                <a:gd name="connsiteY1" fmla="*/ 0 h 1524000"/>
                <a:gd name="connsiteX0" fmla="*/ 1162152 w 1162158"/>
                <a:gd name="connsiteY0" fmla="*/ 1524000 h 1524000"/>
                <a:gd name="connsiteX1" fmla="*/ 102 w 1162158"/>
                <a:gd name="connsiteY1" fmla="*/ 0 h 1524000"/>
                <a:gd name="connsiteX0" fmla="*/ 724061 w 724071"/>
                <a:gd name="connsiteY0" fmla="*/ 942975 h 942975"/>
                <a:gd name="connsiteX1" fmla="*/ 161 w 724071"/>
                <a:gd name="connsiteY1" fmla="*/ 0 h 942975"/>
                <a:gd name="connsiteX0" fmla="*/ 600269 w 600281"/>
                <a:gd name="connsiteY0" fmla="*/ 1162050 h 1162050"/>
                <a:gd name="connsiteX1" fmla="*/ 194 w 600281"/>
                <a:gd name="connsiteY1" fmla="*/ 0 h 1162050"/>
                <a:gd name="connsiteX0" fmla="*/ 1057387 w 1057394"/>
                <a:gd name="connsiteY0" fmla="*/ 1266825 h 1266825"/>
                <a:gd name="connsiteX1" fmla="*/ 112 w 1057394"/>
                <a:gd name="connsiteY1" fmla="*/ 0 h 1266825"/>
                <a:gd name="connsiteX0" fmla="*/ 857388 w 857396"/>
                <a:gd name="connsiteY0" fmla="*/ 1143000 h 1143000"/>
                <a:gd name="connsiteX1" fmla="*/ 138 w 857396"/>
                <a:gd name="connsiteY1" fmla="*/ 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57396" h="1143000">
                  <a:moveTo>
                    <a:pt x="857388" y="1143000"/>
                  </a:moveTo>
                  <a:cubicBezTo>
                    <a:pt x="860563" y="631825"/>
                    <a:pt x="-12562" y="958850"/>
                    <a:pt x="138" y="0"/>
                  </a:cubicBezTo>
                </a:path>
              </a:pathLst>
            </a:custGeom>
            <a:noFill/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0D7E10D4-1451-813D-4B08-4BDD31D829EB}"/>
                </a:ext>
              </a:extLst>
            </p:cNvPr>
            <p:cNvSpPr/>
            <p:nvPr/>
          </p:nvSpPr>
          <p:spPr>
            <a:xfrm>
              <a:off x="1772376" y="3569278"/>
              <a:ext cx="1724025" cy="1276460"/>
            </a:xfrm>
            <a:custGeom>
              <a:avLst/>
              <a:gdLst>
                <a:gd name="connsiteX0" fmla="*/ 1424566 w 1424566"/>
                <a:gd name="connsiteY0" fmla="*/ 1390650 h 1390650"/>
                <a:gd name="connsiteX1" fmla="*/ 157741 w 1424566"/>
                <a:gd name="connsiteY1" fmla="*/ 619125 h 1390650"/>
                <a:gd name="connsiteX2" fmla="*/ 62491 w 1424566"/>
                <a:gd name="connsiteY2" fmla="*/ 0 h 1390650"/>
                <a:gd name="connsiteX0" fmla="*/ 1362075 w 1362075"/>
                <a:gd name="connsiteY0" fmla="*/ 1390650 h 1390650"/>
                <a:gd name="connsiteX1" fmla="*/ 0 w 1362075"/>
                <a:gd name="connsiteY1" fmla="*/ 0 h 1390650"/>
                <a:gd name="connsiteX0" fmla="*/ 1362205 w 1362205"/>
                <a:gd name="connsiteY0" fmla="*/ 1390650 h 1390650"/>
                <a:gd name="connsiteX1" fmla="*/ 130 w 1362205"/>
                <a:gd name="connsiteY1" fmla="*/ 0 h 1390650"/>
                <a:gd name="connsiteX0" fmla="*/ 1162215 w 1162215"/>
                <a:gd name="connsiteY0" fmla="*/ 1524000 h 1524000"/>
                <a:gd name="connsiteX1" fmla="*/ 165 w 1162215"/>
                <a:gd name="connsiteY1" fmla="*/ 0 h 1524000"/>
                <a:gd name="connsiteX0" fmla="*/ 1162152 w 1162158"/>
                <a:gd name="connsiteY0" fmla="*/ 1524000 h 1524000"/>
                <a:gd name="connsiteX1" fmla="*/ 102 w 1162158"/>
                <a:gd name="connsiteY1" fmla="*/ 0 h 1524000"/>
                <a:gd name="connsiteX0" fmla="*/ 724061 w 724071"/>
                <a:gd name="connsiteY0" fmla="*/ 942975 h 942975"/>
                <a:gd name="connsiteX1" fmla="*/ 161 w 724071"/>
                <a:gd name="connsiteY1" fmla="*/ 0 h 942975"/>
                <a:gd name="connsiteX0" fmla="*/ 600269 w 600281"/>
                <a:gd name="connsiteY0" fmla="*/ 1162050 h 1162050"/>
                <a:gd name="connsiteX1" fmla="*/ 194 w 600281"/>
                <a:gd name="connsiteY1" fmla="*/ 0 h 1162050"/>
                <a:gd name="connsiteX0" fmla="*/ 1057387 w 1057394"/>
                <a:gd name="connsiteY0" fmla="*/ 1266825 h 1266825"/>
                <a:gd name="connsiteX1" fmla="*/ 112 w 1057394"/>
                <a:gd name="connsiteY1" fmla="*/ 0 h 1266825"/>
                <a:gd name="connsiteX0" fmla="*/ 857388 w 857396"/>
                <a:gd name="connsiteY0" fmla="*/ 1143000 h 1143000"/>
                <a:gd name="connsiteX1" fmla="*/ 138 w 857396"/>
                <a:gd name="connsiteY1" fmla="*/ 0 h 1143000"/>
                <a:gd name="connsiteX0" fmla="*/ 0 w 485775"/>
                <a:gd name="connsiteY0" fmla="*/ 3200400 h 3200400"/>
                <a:gd name="connsiteX1" fmla="*/ 485775 w 485775"/>
                <a:gd name="connsiteY1" fmla="*/ 0 h 3200400"/>
                <a:gd name="connsiteX0" fmla="*/ 0 w 1724025"/>
                <a:gd name="connsiteY0" fmla="*/ 1228725 h 1228725"/>
                <a:gd name="connsiteX1" fmla="*/ 1724025 w 1724025"/>
                <a:gd name="connsiteY1" fmla="*/ 0 h 1228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24025" h="1228725">
                  <a:moveTo>
                    <a:pt x="0" y="1228725"/>
                  </a:moveTo>
                  <a:cubicBezTo>
                    <a:pt x="3175" y="717550"/>
                    <a:pt x="1711325" y="958850"/>
                    <a:pt x="1724025" y="0"/>
                  </a:cubicBez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cxnSp>
          <p:nvCxnSpPr>
            <p:cNvPr id="1051" name="Straight Connector 1050">
              <a:extLst>
                <a:ext uri="{FF2B5EF4-FFF2-40B4-BE49-F238E27FC236}">
                  <a16:creationId xmlns:a16="http://schemas.microsoft.com/office/drawing/2014/main" id="{B2AB399B-22B8-8503-6E9E-3A6916E409B3}"/>
                </a:ext>
              </a:extLst>
            </p:cNvPr>
            <p:cNvCxnSpPr>
              <a:cxnSpLocks/>
            </p:cNvCxnSpPr>
            <p:nvPr/>
          </p:nvCxnSpPr>
          <p:spPr>
            <a:xfrm>
              <a:off x="2626464" y="4012497"/>
              <a:ext cx="308935" cy="268293"/>
            </a:xfrm>
            <a:prstGeom prst="line">
              <a:avLst/>
            </a:prstGeom>
            <a:ln w="12700">
              <a:solidFill>
                <a:srgbClr val="00642D"/>
              </a:solidFill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3" name="Freeform: Shape 1032">
              <a:extLst>
                <a:ext uri="{FF2B5EF4-FFF2-40B4-BE49-F238E27FC236}">
                  <a16:creationId xmlns:a16="http://schemas.microsoft.com/office/drawing/2014/main" id="{FFE54F26-139E-4E60-9F1B-35342747BDA3}"/>
                </a:ext>
              </a:extLst>
            </p:cNvPr>
            <p:cNvSpPr/>
            <p:nvPr/>
          </p:nvSpPr>
          <p:spPr>
            <a:xfrm>
              <a:off x="228498" y="2447925"/>
              <a:ext cx="1154914" cy="1524000"/>
            </a:xfrm>
            <a:custGeom>
              <a:avLst/>
              <a:gdLst>
                <a:gd name="connsiteX0" fmla="*/ 1424566 w 1424566"/>
                <a:gd name="connsiteY0" fmla="*/ 1390650 h 1390650"/>
                <a:gd name="connsiteX1" fmla="*/ 157741 w 1424566"/>
                <a:gd name="connsiteY1" fmla="*/ 619125 h 1390650"/>
                <a:gd name="connsiteX2" fmla="*/ 62491 w 1424566"/>
                <a:gd name="connsiteY2" fmla="*/ 0 h 1390650"/>
                <a:gd name="connsiteX0" fmla="*/ 1362075 w 1362075"/>
                <a:gd name="connsiteY0" fmla="*/ 1390650 h 1390650"/>
                <a:gd name="connsiteX1" fmla="*/ 0 w 1362075"/>
                <a:gd name="connsiteY1" fmla="*/ 0 h 1390650"/>
                <a:gd name="connsiteX0" fmla="*/ 1362205 w 1362205"/>
                <a:gd name="connsiteY0" fmla="*/ 1390650 h 1390650"/>
                <a:gd name="connsiteX1" fmla="*/ 130 w 1362205"/>
                <a:gd name="connsiteY1" fmla="*/ 0 h 1390650"/>
                <a:gd name="connsiteX0" fmla="*/ 1162215 w 1162215"/>
                <a:gd name="connsiteY0" fmla="*/ 1524000 h 1524000"/>
                <a:gd name="connsiteX1" fmla="*/ 165 w 1162215"/>
                <a:gd name="connsiteY1" fmla="*/ 0 h 1524000"/>
                <a:gd name="connsiteX0" fmla="*/ 1162152 w 1162158"/>
                <a:gd name="connsiteY0" fmla="*/ 1524000 h 1524000"/>
                <a:gd name="connsiteX1" fmla="*/ 102 w 1162158"/>
                <a:gd name="connsiteY1" fmla="*/ 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62158" h="1524000">
                  <a:moveTo>
                    <a:pt x="1162152" y="1524000"/>
                  </a:moveTo>
                  <a:cubicBezTo>
                    <a:pt x="1165327" y="1012825"/>
                    <a:pt x="-12598" y="958850"/>
                    <a:pt x="102" y="0"/>
                  </a:cubicBez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7F7CF9B-580D-F44D-E0F7-B02EBE0C3F2E}"/>
                </a:ext>
              </a:extLst>
            </p:cNvPr>
            <p:cNvSpPr txBox="1"/>
            <p:nvPr/>
          </p:nvSpPr>
          <p:spPr>
            <a:xfrm>
              <a:off x="1429122" y="1024781"/>
              <a:ext cx="2784231" cy="400110"/>
            </a:xfrm>
            <a:prstGeom prst="rect">
              <a:avLst/>
            </a:prstGeom>
            <a:solidFill>
              <a:schemeClr val="bg1">
                <a:lumMod val="85000"/>
                <a:alpha val="46000"/>
              </a:schemeClr>
            </a:solidFill>
            <a:ln w="12700">
              <a:solidFill>
                <a:schemeClr val="tx1"/>
              </a:solidFill>
            </a:ln>
            <a:effectLst>
              <a:softEdge rad="508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Catchment configuration</a:t>
              </a:r>
            </a:p>
          </p:txBody>
        </p:sp>
        <p:pic>
          <p:nvPicPr>
            <p:cNvPr id="34" name="Picture 75" descr="Graphic1">
              <a:extLst>
                <a:ext uri="{FF2B5EF4-FFF2-40B4-BE49-F238E27FC236}">
                  <a16:creationId xmlns:a16="http://schemas.microsoft.com/office/drawing/2014/main" id="{3F07130A-27EB-F527-9FAD-49A420F7B3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1949" y="4499301"/>
              <a:ext cx="744136" cy="448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73">
              <a:extLst>
                <a:ext uri="{FF2B5EF4-FFF2-40B4-BE49-F238E27FC236}">
                  <a16:creationId xmlns:a16="http://schemas.microsoft.com/office/drawing/2014/main" id="{334FB5B6-148D-4D67-DF2D-B4C15721D2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5399" y="3389537"/>
              <a:ext cx="776273" cy="461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8" name="Picture 77">
              <a:extLst>
                <a:ext uri="{FF2B5EF4-FFF2-40B4-BE49-F238E27FC236}">
                  <a16:creationId xmlns:a16="http://schemas.microsoft.com/office/drawing/2014/main" id="{AA393EF0-15C0-9852-B211-10AB3BFDB7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291" y="4817497"/>
              <a:ext cx="622146" cy="4577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 descr="Forest icon PNG and SVG Vector Free Download">
              <a:extLst>
                <a:ext uri="{FF2B5EF4-FFF2-40B4-BE49-F238E27FC236}">
                  <a16:creationId xmlns:a16="http://schemas.microsoft.com/office/drawing/2014/main" id="{69B19EF3-35DC-D8A0-D346-0D4F6FEB13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9472" y="1271003"/>
              <a:ext cx="410468" cy="3559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8D3DF5A-8D21-C12D-BD9C-3E58DA9657AC}"/>
                </a:ext>
              </a:extLst>
            </p:cNvPr>
            <p:cNvSpPr/>
            <p:nvPr/>
          </p:nvSpPr>
          <p:spPr>
            <a:xfrm>
              <a:off x="590549" y="1438274"/>
              <a:ext cx="3118403" cy="3886200"/>
            </a:xfrm>
            <a:custGeom>
              <a:avLst/>
              <a:gdLst>
                <a:gd name="connsiteX0" fmla="*/ 1052743 w 1052743"/>
                <a:gd name="connsiteY0" fmla="*/ 0 h 4267200"/>
                <a:gd name="connsiteX1" fmla="*/ 100243 w 1052743"/>
                <a:gd name="connsiteY1" fmla="*/ 1066800 h 4267200"/>
                <a:gd name="connsiteX2" fmla="*/ 795568 w 1052743"/>
                <a:gd name="connsiteY2" fmla="*/ 2228850 h 4267200"/>
                <a:gd name="connsiteX3" fmla="*/ 4993 w 1052743"/>
                <a:gd name="connsiteY3" fmla="*/ 2905125 h 4267200"/>
                <a:gd name="connsiteX4" fmla="*/ 519343 w 1052743"/>
                <a:gd name="connsiteY4" fmla="*/ 4267200 h 4267200"/>
                <a:gd name="connsiteX0" fmla="*/ 2233843 w 2233843"/>
                <a:gd name="connsiteY0" fmla="*/ 0 h 4295775"/>
                <a:gd name="connsiteX1" fmla="*/ 100243 w 2233843"/>
                <a:gd name="connsiteY1" fmla="*/ 1095375 h 4295775"/>
                <a:gd name="connsiteX2" fmla="*/ 795568 w 2233843"/>
                <a:gd name="connsiteY2" fmla="*/ 2257425 h 4295775"/>
                <a:gd name="connsiteX3" fmla="*/ 4993 w 2233843"/>
                <a:gd name="connsiteY3" fmla="*/ 2933700 h 4295775"/>
                <a:gd name="connsiteX4" fmla="*/ 519343 w 2233843"/>
                <a:gd name="connsiteY4" fmla="*/ 4295775 h 4295775"/>
                <a:gd name="connsiteX0" fmla="*/ 2233843 w 2233843"/>
                <a:gd name="connsiteY0" fmla="*/ 0 h 4295775"/>
                <a:gd name="connsiteX1" fmla="*/ 100243 w 2233843"/>
                <a:gd name="connsiteY1" fmla="*/ 1095375 h 4295775"/>
                <a:gd name="connsiteX2" fmla="*/ 795568 w 2233843"/>
                <a:gd name="connsiteY2" fmla="*/ 2257425 h 4295775"/>
                <a:gd name="connsiteX3" fmla="*/ 4993 w 2233843"/>
                <a:gd name="connsiteY3" fmla="*/ 2933700 h 4295775"/>
                <a:gd name="connsiteX4" fmla="*/ 519343 w 2233843"/>
                <a:gd name="connsiteY4" fmla="*/ 4295775 h 4295775"/>
                <a:gd name="connsiteX0" fmla="*/ 2233843 w 2233843"/>
                <a:gd name="connsiteY0" fmla="*/ 0 h 4295775"/>
                <a:gd name="connsiteX1" fmla="*/ 100243 w 2233843"/>
                <a:gd name="connsiteY1" fmla="*/ 1095375 h 4295775"/>
                <a:gd name="connsiteX2" fmla="*/ 1490893 w 2233843"/>
                <a:gd name="connsiteY2" fmla="*/ 2305050 h 4295775"/>
                <a:gd name="connsiteX3" fmla="*/ 4993 w 2233843"/>
                <a:gd name="connsiteY3" fmla="*/ 2933700 h 4295775"/>
                <a:gd name="connsiteX4" fmla="*/ 519343 w 2233843"/>
                <a:gd name="connsiteY4" fmla="*/ 4295775 h 4295775"/>
                <a:gd name="connsiteX0" fmla="*/ 2235644 w 2235644"/>
                <a:gd name="connsiteY0" fmla="*/ 0 h 4295775"/>
                <a:gd name="connsiteX1" fmla="*/ 6794 w 2235644"/>
                <a:gd name="connsiteY1" fmla="*/ 1257300 h 4295775"/>
                <a:gd name="connsiteX2" fmla="*/ 1492694 w 2235644"/>
                <a:gd name="connsiteY2" fmla="*/ 2305050 h 4295775"/>
                <a:gd name="connsiteX3" fmla="*/ 6794 w 2235644"/>
                <a:gd name="connsiteY3" fmla="*/ 2933700 h 4295775"/>
                <a:gd name="connsiteX4" fmla="*/ 521144 w 2235644"/>
                <a:gd name="connsiteY4" fmla="*/ 4295775 h 4295775"/>
                <a:gd name="connsiteX0" fmla="*/ 2237711 w 2237711"/>
                <a:gd name="connsiteY0" fmla="*/ 0 h 4295775"/>
                <a:gd name="connsiteX1" fmla="*/ 8861 w 2237711"/>
                <a:gd name="connsiteY1" fmla="*/ 1257300 h 4295775"/>
                <a:gd name="connsiteX2" fmla="*/ 1494761 w 2237711"/>
                <a:gd name="connsiteY2" fmla="*/ 2305050 h 4295775"/>
                <a:gd name="connsiteX3" fmla="*/ 8861 w 2237711"/>
                <a:gd name="connsiteY3" fmla="*/ 2933700 h 4295775"/>
                <a:gd name="connsiteX4" fmla="*/ 523211 w 2237711"/>
                <a:gd name="connsiteY4" fmla="*/ 4295775 h 4295775"/>
                <a:gd name="connsiteX0" fmla="*/ 2235645 w 2235645"/>
                <a:gd name="connsiteY0" fmla="*/ 0 h 4229100"/>
                <a:gd name="connsiteX1" fmla="*/ 6795 w 2235645"/>
                <a:gd name="connsiteY1" fmla="*/ 1257300 h 4229100"/>
                <a:gd name="connsiteX2" fmla="*/ 1492695 w 2235645"/>
                <a:gd name="connsiteY2" fmla="*/ 2305050 h 4229100"/>
                <a:gd name="connsiteX3" fmla="*/ 6795 w 2235645"/>
                <a:gd name="connsiteY3" fmla="*/ 2933700 h 4229100"/>
                <a:gd name="connsiteX4" fmla="*/ 635445 w 2235645"/>
                <a:gd name="connsiteY4" fmla="*/ 4229100 h 4229100"/>
                <a:gd name="connsiteX0" fmla="*/ 2235645 w 2235645"/>
                <a:gd name="connsiteY0" fmla="*/ 0 h 4229100"/>
                <a:gd name="connsiteX1" fmla="*/ 6795 w 2235645"/>
                <a:gd name="connsiteY1" fmla="*/ 1257300 h 4229100"/>
                <a:gd name="connsiteX2" fmla="*/ 1492695 w 2235645"/>
                <a:gd name="connsiteY2" fmla="*/ 2305050 h 4229100"/>
                <a:gd name="connsiteX3" fmla="*/ 6795 w 2235645"/>
                <a:gd name="connsiteY3" fmla="*/ 2933700 h 4229100"/>
                <a:gd name="connsiteX4" fmla="*/ 635445 w 2235645"/>
                <a:gd name="connsiteY4" fmla="*/ 4229100 h 4229100"/>
                <a:gd name="connsiteX0" fmla="*/ 2328310 w 2328310"/>
                <a:gd name="connsiteY0" fmla="*/ 0 h 4229100"/>
                <a:gd name="connsiteX1" fmla="*/ 99460 w 2328310"/>
                <a:gd name="connsiteY1" fmla="*/ 1257300 h 4229100"/>
                <a:gd name="connsiteX2" fmla="*/ 1585360 w 2328310"/>
                <a:gd name="connsiteY2" fmla="*/ 2305050 h 4229100"/>
                <a:gd name="connsiteX3" fmla="*/ 4210 w 2328310"/>
                <a:gd name="connsiteY3" fmla="*/ 3095625 h 4229100"/>
                <a:gd name="connsiteX4" fmla="*/ 728110 w 2328310"/>
                <a:gd name="connsiteY4" fmla="*/ 4229100 h 4229100"/>
                <a:gd name="connsiteX0" fmla="*/ 2236087 w 2236087"/>
                <a:gd name="connsiteY0" fmla="*/ 0 h 4229100"/>
                <a:gd name="connsiteX1" fmla="*/ 7237 w 2236087"/>
                <a:gd name="connsiteY1" fmla="*/ 1257300 h 4229100"/>
                <a:gd name="connsiteX2" fmla="*/ 1493137 w 2236087"/>
                <a:gd name="connsiteY2" fmla="*/ 2305050 h 4229100"/>
                <a:gd name="connsiteX3" fmla="*/ 635887 w 2236087"/>
                <a:gd name="connsiteY3" fmla="*/ 4229100 h 4229100"/>
                <a:gd name="connsiteX0" fmla="*/ 2236087 w 2236087"/>
                <a:gd name="connsiteY0" fmla="*/ 0 h 4229100"/>
                <a:gd name="connsiteX1" fmla="*/ 7237 w 2236087"/>
                <a:gd name="connsiteY1" fmla="*/ 1257300 h 4229100"/>
                <a:gd name="connsiteX2" fmla="*/ 1493137 w 2236087"/>
                <a:gd name="connsiteY2" fmla="*/ 2305050 h 4229100"/>
                <a:gd name="connsiteX3" fmla="*/ 635887 w 2236087"/>
                <a:gd name="connsiteY3" fmla="*/ 4229100 h 4229100"/>
                <a:gd name="connsiteX0" fmla="*/ 2283472 w 2283472"/>
                <a:gd name="connsiteY0" fmla="*/ 0 h 3781425"/>
                <a:gd name="connsiteX1" fmla="*/ 54622 w 2283472"/>
                <a:gd name="connsiteY1" fmla="*/ 1257300 h 3781425"/>
                <a:gd name="connsiteX2" fmla="*/ 1540522 w 2283472"/>
                <a:gd name="connsiteY2" fmla="*/ 2305050 h 3781425"/>
                <a:gd name="connsiteX3" fmla="*/ 464197 w 2283472"/>
                <a:gd name="connsiteY3" fmla="*/ 3781425 h 3781425"/>
                <a:gd name="connsiteX0" fmla="*/ 2235926 w 2235926"/>
                <a:gd name="connsiteY0" fmla="*/ 0 h 3781425"/>
                <a:gd name="connsiteX1" fmla="*/ 7076 w 2235926"/>
                <a:gd name="connsiteY1" fmla="*/ 1257300 h 3781425"/>
                <a:gd name="connsiteX2" fmla="*/ 1492976 w 2235926"/>
                <a:gd name="connsiteY2" fmla="*/ 2305050 h 3781425"/>
                <a:gd name="connsiteX3" fmla="*/ 416651 w 2235926"/>
                <a:gd name="connsiteY3" fmla="*/ 3781425 h 3781425"/>
                <a:gd name="connsiteX0" fmla="*/ 2512968 w 2512968"/>
                <a:gd name="connsiteY0" fmla="*/ 0 h 3781425"/>
                <a:gd name="connsiteX1" fmla="*/ 284118 w 2512968"/>
                <a:gd name="connsiteY1" fmla="*/ 1257300 h 3781425"/>
                <a:gd name="connsiteX2" fmla="*/ 74568 w 2512968"/>
                <a:gd name="connsiteY2" fmla="*/ 2590800 h 3781425"/>
                <a:gd name="connsiteX3" fmla="*/ 693693 w 2512968"/>
                <a:gd name="connsiteY3" fmla="*/ 3781425 h 3781425"/>
                <a:gd name="connsiteX0" fmla="*/ 2618297 w 2618297"/>
                <a:gd name="connsiteY0" fmla="*/ 0 h 3781425"/>
                <a:gd name="connsiteX1" fmla="*/ 389447 w 2618297"/>
                <a:gd name="connsiteY1" fmla="*/ 1257300 h 3781425"/>
                <a:gd name="connsiteX2" fmla="*/ 179897 w 2618297"/>
                <a:gd name="connsiteY2" fmla="*/ 2590800 h 3781425"/>
                <a:gd name="connsiteX3" fmla="*/ 799022 w 2618297"/>
                <a:gd name="connsiteY3" fmla="*/ 3781425 h 3781425"/>
                <a:gd name="connsiteX0" fmla="*/ 2452419 w 2452419"/>
                <a:gd name="connsiteY0" fmla="*/ 0 h 3781425"/>
                <a:gd name="connsiteX1" fmla="*/ 1833294 w 2452419"/>
                <a:gd name="connsiteY1" fmla="*/ 1628775 h 3781425"/>
                <a:gd name="connsiteX2" fmla="*/ 14019 w 2452419"/>
                <a:gd name="connsiteY2" fmla="*/ 2590800 h 3781425"/>
                <a:gd name="connsiteX3" fmla="*/ 633144 w 2452419"/>
                <a:gd name="connsiteY3" fmla="*/ 3781425 h 3781425"/>
                <a:gd name="connsiteX0" fmla="*/ 163398 w 2471247"/>
                <a:gd name="connsiteY0" fmla="*/ 0 h 3971925"/>
                <a:gd name="connsiteX1" fmla="*/ 2468448 w 2471247"/>
                <a:gd name="connsiteY1" fmla="*/ 1819275 h 3971925"/>
                <a:gd name="connsiteX2" fmla="*/ 649173 w 2471247"/>
                <a:gd name="connsiteY2" fmla="*/ 2781300 h 3971925"/>
                <a:gd name="connsiteX3" fmla="*/ 1268298 w 2471247"/>
                <a:gd name="connsiteY3" fmla="*/ 3971925 h 3971925"/>
                <a:gd name="connsiteX0" fmla="*/ 6820 w 2314669"/>
                <a:gd name="connsiteY0" fmla="*/ 0 h 3971925"/>
                <a:gd name="connsiteX1" fmla="*/ 2311870 w 2314669"/>
                <a:gd name="connsiteY1" fmla="*/ 1819275 h 3971925"/>
                <a:gd name="connsiteX2" fmla="*/ 492595 w 2314669"/>
                <a:gd name="connsiteY2" fmla="*/ 2781300 h 3971925"/>
                <a:gd name="connsiteX3" fmla="*/ 1111720 w 2314669"/>
                <a:gd name="connsiteY3" fmla="*/ 3971925 h 3971925"/>
                <a:gd name="connsiteX0" fmla="*/ 5309 w 3017306"/>
                <a:gd name="connsiteY0" fmla="*/ 0 h 3971925"/>
                <a:gd name="connsiteX1" fmla="*/ 3015209 w 3017306"/>
                <a:gd name="connsiteY1" fmla="*/ 1657350 h 3971925"/>
                <a:gd name="connsiteX2" fmla="*/ 491084 w 3017306"/>
                <a:gd name="connsiteY2" fmla="*/ 2781300 h 3971925"/>
                <a:gd name="connsiteX3" fmla="*/ 1110209 w 3017306"/>
                <a:gd name="connsiteY3" fmla="*/ 3971925 h 3971925"/>
                <a:gd name="connsiteX0" fmla="*/ 6575 w 3124910"/>
                <a:gd name="connsiteY0" fmla="*/ 0 h 3971925"/>
                <a:gd name="connsiteX1" fmla="*/ 3016475 w 3124910"/>
                <a:gd name="connsiteY1" fmla="*/ 1657350 h 3971925"/>
                <a:gd name="connsiteX2" fmla="*/ 492350 w 3124910"/>
                <a:gd name="connsiteY2" fmla="*/ 2781300 h 3971925"/>
                <a:gd name="connsiteX3" fmla="*/ 1111475 w 3124910"/>
                <a:gd name="connsiteY3" fmla="*/ 3971925 h 3971925"/>
                <a:gd name="connsiteX0" fmla="*/ 6575 w 3139712"/>
                <a:gd name="connsiteY0" fmla="*/ 0 h 3971925"/>
                <a:gd name="connsiteX1" fmla="*/ 3016475 w 3139712"/>
                <a:gd name="connsiteY1" fmla="*/ 1657350 h 3971925"/>
                <a:gd name="connsiteX2" fmla="*/ 492350 w 3139712"/>
                <a:gd name="connsiteY2" fmla="*/ 2781300 h 3971925"/>
                <a:gd name="connsiteX3" fmla="*/ 1111475 w 3139712"/>
                <a:gd name="connsiteY3" fmla="*/ 3971925 h 3971925"/>
                <a:gd name="connsiteX0" fmla="*/ 6575 w 3139712"/>
                <a:gd name="connsiteY0" fmla="*/ 0 h 3971925"/>
                <a:gd name="connsiteX1" fmla="*/ 3016475 w 3139712"/>
                <a:gd name="connsiteY1" fmla="*/ 1657350 h 3971925"/>
                <a:gd name="connsiteX2" fmla="*/ 492350 w 3139712"/>
                <a:gd name="connsiteY2" fmla="*/ 2781300 h 3971925"/>
                <a:gd name="connsiteX3" fmla="*/ 1111475 w 3139712"/>
                <a:gd name="connsiteY3" fmla="*/ 3971925 h 3971925"/>
                <a:gd name="connsiteX0" fmla="*/ 6277 w 3106062"/>
                <a:gd name="connsiteY0" fmla="*/ 0 h 3971925"/>
                <a:gd name="connsiteX1" fmla="*/ 3016177 w 3106062"/>
                <a:gd name="connsiteY1" fmla="*/ 1657350 h 3971925"/>
                <a:gd name="connsiteX2" fmla="*/ 492052 w 3106062"/>
                <a:gd name="connsiteY2" fmla="*/ 2781300 h 3971925"/>
                <a:gd name="connsiteX3" fmla="*/ 1111177 w 3106062"/>
                <a:gd name="connsiteY3" fmla="*/ 3971925 h 3971925"/>
                <a:gd name="connsiteX0" fmla="*/ 0 w 3099785"/>
                <a:gd name="connsiteY0" fmla="*/ 0 h 3971925"/>
                <a:gd name="connsiteX1" fmla="*/ 3009900 w 3099785"/>
                <a:gd name="connsiteY1" fmla="*/ 1657350 h 3971925"/>
                <a:gd name="connsiteX2" fmla="*/ 485775 w 3099785"/>
                <a:gd name="connsiteY2" fmla="*/ 2781300 h 3971925"/>
                <a:gd name="connsiteX3" fmla="*/ 1104900 w 3099785"/>
                <a:gd name="connsiteY3" fmla="*/ 3971925 h 3971925"/>
                <a:gd name="connsiteX0" fmla="*/ 0 w 3050963"/>
                <a:gd name="connsiteY0" fmla="*/ 0 h 3714750"/>
                <a:gd name="connsiteX1" fmla="*/ 3048000 w 3050963"/>
                <a:gd name="connsiteY1" fmla="*/ 1400175 h 3714750"/>
                <a:gd name="connsiteX2" fmla="*/ 523875 w 3050963"/>
                <a:gd name="connsiteY2" fmla="*/ 2524125 h 3714750"/>
                <a:gd name="connsiteX3" fmla="*/ 1143000 w 3050963"/>
                <a:gd name="connsiteY3" fmla="*/ 3714750 h 3714750"/>
                <a:gd name="connsiteX0" fmla="*/ 0 w 3118403"/>
                <a:gd name="connsiteY0" fmla="*/ 0 h 3886200"/>
                <a:gd name="connsiteX1" fmla="*/ 3114675 w 3118403"/>
                <a:gd name="connsiteY1" fmla="*/ 1571625 h 3886200"/>
                <a:gd name="connsiteX2" fmla="*/ 590550 w 3118403"/>
                <a:gd name="connsiteY2" fmla="*/ 2695575 h 3886200"/>
                <a:gd name="connsiteX3" fmla="*/ 1209675 w 3118403"/>
                <a:gd name="connsiteY3" fmla="*/ 3886200 h 3886200"/>
                <a:gd name="connsiteX0" fmla="*/ 0 w 3118403"/>
                <a:gd name="connsiteY0" fmla="*/ 0 h 3886200"/>
                <a:gd name="connsiteX1" fmla="*/ 3114675 w 3118403"/>
                <a:gd name="connsiteY1" fmla="*/ 1571625 h 3886200"/>
                <a:gd name="connsiteX2" fmla="*/ 590550 w 3118403"/>
                <a:gd name="connsiteY2" fmla="*/ 2695575 h 3886200"/>
                <a:gd name="connsiteX3" fmla="*/ 1209675 w 3118403"/>
                <a:gd name="connsiteY3" fmla="*/ 3886200 h 388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8403" h="3886200">
                  <a:moveTo>
                    <a:pt x="0" y="0"/>
                  </a:moveTo>
                  <a:cubicBezTo>
                    <a:pt x="840581" y="1423987"/>
                    <a:pt x="3016250" y="1122363"/>
                    <a:pt x="3114675" y="1571625"/>
                  </a:cubicBezTo>
                  <a:cubicBezTo>
                    <a:pt x="3213100" y="2020887"/>
                    <a:pt x="1336675" y="1995488"/>
                    <a:pt x="590550" y="2695575"/>
                  </a:cubicBezTo>
                  <a:cubicBezTo>
                    <a:pt x="-155575" y="3395662"/>
                    <a:pt x="2836069" y="3552031"/>
                    <a:pt x="1209675" y="3886200"/>
                  </a:cubicBezTo>
                </a:path>
              </a:pathLst>
            </a:custGeom>
            <a:noFill/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pic>
          <p:nvPicPr>
            <p:cNvPr id="1026" name="Picture 2" descr="Dam - Free ecology and environment icons">
              <a:extLst>
                <a:ext uri="{FF2B5EF4-FFF2-40B4-BE49-F238E27FC236}">
                  <a16:creationId xmlns:a16="http://schemas.microsoft.com/office/drawing/2014/main" id="{1060DC3F-DE06-5309-EC05-850EAEFE2E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733" y="3896561"/>
              <a:ext cx="525693" cy="5256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Estuarine and Coastal Carbon Fluxes :: Ocean Carbon &amp; Biogeochemistry">
              <a:extLst>
                <a:ext uri="{FF2B5EF4-FFF2-40B4-BE49-F238E27FC236}">
                  <a16:creationId xmlns:a16="http://schemas.microsoft.com/office/drawing/2014/main" id="{AAC3279C-66CE-792A-9659-91412ED51E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0580" y="5143265"/>
              <a:ext cx="1077070" cy="9693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79" descr="Rural">
              <a:extLst>
                <a:ext uri="{FF2B5EF4-FFF2-40B4-BE49-F238E27FC236}">
                  <a16:creationId xmlns:a16="http://schemas.microsoft.com/office/drawing/2014/main" id="{859E8F85-76FA-822F-5BE5-587B69A930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34" y="2842361"/>
              <a:ext cx="690766" cy="4291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73">
              <a:extLst>
                <a:ext uri="{FF2B5EF4-FFF2-40B4-BE49-F238E27FC236}">
                  <a16:creationId xmlns:a16="http://schemas.microsoft.com/office/drawing/2014/main" id="{C704A9FC-9952-905D-1C57-17E70A0026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3535" y="3697688"/>
              <a:ext cx="776273" cy="461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51C077D-90FF-2297-FD5F-7A8D7E372D53}"/>
                </a:ext>
              </a:extLst>
            </p:cNvPr>
            <p:cNvSpPr txBox="1"/>
            <p:nvPr/>
          </p:nvSpPr>
          <p:spPr>
            <a:xfrm>
              <a:off x="2618775" y="1424891"/>
              <a:ext cx="9464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+mj-lt"/>
                </a:rPr>
                <a:t>Protected area</a:t>
              </a:r>
            </a:p>
          </p:txBody>
        </p:sp>
        <p:pic>
          <p:nvPicPr>
            <p:cNvPr id="48" name="Picture 4" descr="Forest icon PNG and SVG Vector Free Download">
              <a:extLst>
                <a:ext uri="{FF2B5EF4-FFF2-40B4-BE49-F238E27FC236}">
                  <a16:creationId xmlns:a16="http://schemas.microsoft.com/office/drawing/2014/main" id="{393D0336-12CD-35DC-269E-A7C2F038B3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081" y="1622892"/>
              <a:ext cx="410468" cy="3559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C5F9E38-A06E-C83D-5D9B-2223232018D3}"/>
                </a:ext>
              </a:extLst>
            </p:cNvPr>
            <p:cNvSpPr txBox="1"/>
            <p:nvPr/>
          </p:nvSpPr>
          <p:spPr>
            <a:xfrm>
              <a:off x="1240580" y="2774490"/>
              <a:ext cx="7768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+mj-lt"/>
                </a:rPr>
                <a:t>Rural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E63C4DB-748C-D526-A200-DC4EF1FCDB53}"/>
                </a:ext>
              </a:extLst>
            </p:cNvPr>
            <p:cNvSpPr txBox="1"/>
            <p:nvPr/>
          </p:nvSpPr>
          <p:spPr>
            <a:xfrm>
              <a:off x="3613960" y="3284543"/>
              <a:ext cx="9284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+mj-lt"/>
                </a:rPr>
                <a:t>Irrigation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71BFD734-1901-3318-4337-EEDCF9A332C0}"/>
                </a:ext>
              </a:extLst>
            </p:cNvPr>
            <p:cNvSpPr txBox="1"/>
            <p:nvPr/>
          </p:nvSpPr>
          <p:spPr>
            <a:xfrm>
              <a:off x="312126" y="4005519"/>
              <a:ext cx="6826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+mj-lt"/>
                </a:rPr>
                <a:t>Dams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AFF72145-A786-473D-DFCE-1ED883F6A449}"/>
                </a:ext>
              </a:extLst>
            </p:cNvPr>
            <p:cNvSpPr txBox="1"/>
            <p:nvPr/>
          </p:nvSpPr>
          <p:spPr>
            <a:xfrm>
              <a:off x="2626464" y="4410420"/>
              <a:ext cx="9284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+mj-lt"/>
                </a:rPr>
                <a:t>Urban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3B564C90-BA70-46AF-A569-BB9870CD493A}"/>
                </a:ext>
              </a:extLst>
            </p:cNvPr>
            <p:cNvSpPr txBox="1"/>
            <p:nvPr/>
          </p:nvSpPr>
          <p:spPr>
            <a:xfrm>
              <a:off x="312126" y="5275244"/>
              <a:ext cx="9284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+mj-lt"/>
                </a:rPr>
                <a:t>Industry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8DC1B4A-8522-AA67-FDD2-84717FB963BE}"/>
                </a:ext>
              </a:extLst>
            </p:cNvPr>
            <p:cNvSpPr txBox="1"/>
            <p:nvPr/>
          </p:nvSpPr>
          <p:spPr>
            <a:xfrm>
              <a:off x="2154548" y="5711251"/>
              <a:ext cx="9284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+mj-lt"/>
                </a:rPr>
                <a:t>Estuary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36BC87B-F324-BC00-E7DD-53A5BEF70F30}"/>
                </a:ext>
              </a:extLst>
            </p:cNvPr>
            <p:cNvSpPr txBox="1"/>
            <p:nvPr/>
          </p:nvSpPr>
          <p:spPr>
            <a:xfrm>
              <a:off x="2583379" y="5251479"/>
              <a:ext cx="498855" cy="338554"/>
            </a:xfrm>
            <a:prstGeom prst="rect">
              <a:avLst/>
            </a:prstGeom>
            <a:solidFill>
              <a:srgbClr val="00823B"/>
            </a:solidFill>
            <a:effectLst>
              <a:softEdge rad="38100"/>
            </a:effectLst>
          </p:spPr>
          <p:txBody>
            <a:bodyPr wrap="none" rtlCol="0">
              <a:spAutoFit/>
            </a:bodyPr>
            <a:lstStyle/>
            <a:p>
              <a:r>
                <a:rPr lang="en-ZA" sz="1600" dirty="0">
                  <a:solidFill>
                    <a:schemeClr val="bg1"/>
                  </a:solidFill>
                  <a:latin typeface="+mj-lt"/>
                </a:rPr>
                <a:t>C/D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5E0E30A4-DDBF-32D3-6DFD-87AB65456520}"/>
                </a:ext>
              </a:extLst>
            </p:cNvPr>
            <p:cNvSpPr txBox="1"/>
            <p:nvPr/>
          </p:nvSpPr>
          <p:spPr>
            <a:xfrm>
              <a:off x="2345165" y="3697688"/>
              <a:ext cx="311304" cy="338554"/>
            </a:xfrm>
            <a:prstGeom prst="rect">
              <a:avLst/>
            </a:prstGeom>
            <a:solidFill>
              <a:srgbClr val="00642D"/>
            </a:solidFill>
            <a:effectLst>
              <a:softEdge rad="38100"/>
            </a:effectLst>
          </p:spPr>
          <p:txBody>
            <a:bodyPr wrap="none" rtlCol="0">
              <a:spAutoFit/>
            </a:bodyPr>
            <a:lstStyle/>
            <a:p>
              <a:r>
                <a:rPr lang="en-ZA" sz="1600" dirty="0">
                  <a:solidFill>
                    <a:schemeClr val="bg1"/>
                  </a:solidFill>
                  <a:latin typeface="+mj-lt"/>
                </a:rPr>
                <a:t>D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A18629C-352E-0827-5A47-B488FBC35F07}"/>
                </a:ext>
              </a:extLst>
            </p:cNvPr>
            <p:cNvSpPr txBox="1"/>
            <p:nvPr/>
          </p:nvSpPr>
          <p:spPr>
            <a:xfrm>
              <a:off x="3241926" y="4895134"/>
              <a:ext cx="285656" cy="338554"/>
            </a:xfrm>
            <a:prstGeom prst="rect">
              <a:avLst/>
            </a:prstGeom>
            <a:solidFill>
              <a:srgbClr val="FFFF00"/>
            </a:solidFill>
            <a:effectLst>
              <a:softEdge rad="38100"/>
            </a:effectLst>
          </p:spPr>
          <p:txBody>
            <a:bodyPr wrap="none" rtlCol="0">
              <a:spAutoFit/>
            </a:bodyPr>
            <a:lstStyle/>
            <a:p>
              <a:r>
                <a:rPr lang="en-ZA" sz="1600" dirty="0">
                  <a:latin typeface="+mj-lt"/>
                </a:rPr>
                <a:t>E</a:t>
              </a:r>
            </a:p>
          </p:txBody>
        </p:sp>
        <p:cxnSp>
          <p:nvCxnSpPr>
            <p:cNvPr id="1038" name="Straight Connector 1037">
              <a:extLst>
                <a:ext uri="{FF2B5EF4-FFF2-40B4-BE49-F238E27FC236}">
                  <a16:creationId xmlns:a16="http://schemas.microsoft.com/office/drawing/2014/main" id="{66F9F5C7-DD6A-B076-D073-6CE29E6DF5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57538" y="2148135"/>
              <a:ext cx="338863" cy="382229"/>
            </a:xfrm>
            <a:prstGeom prst="line">
              <a:avLst/>
            </a:prstGeom>
            <a:ln w="12700">
              <a:solidFill>
                <a:srgbClr val="7DDDFF"/>
              </a:solidFill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44" name="Picture 17" descr="j0233594">
              <a:extLst>
                <a:ext uri="{FF2B5EF4-FFF2-40B4-BE49-F238E27FC236}">
                  <a16:creationId xmlns:a16="http://schemas.microsoft.com/office/drawing/2014/main" id="{63197CBB-A79A-32A9-B3D7-94D9DAD668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8776" y="1980947"/>
              <a:ext cx="357788" cy="179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46" name="TextBox 1045">
              <a:extLst>
                <a:ext uri="{FF2B5EF4-FFF2-40B4-BE49-F238E27FC236}">
                  <a16:creationId xmlns:a16="http://schemas.microsoft.com/office/drawing/2014/main" id="{280E3D3E-6B0B-7764-A197-C046DD051399}"/>
                </a:ext>
              </a:extLst>
            </p:cNvPr>
            <p:cNvSpPr txBox="1"/>
            <p:nvPr/>
          </p:nvSpPr>
          <p:spPr>
            <a:xfrm>
              <a:off x="1756535" y="4083295"/>
              <a:ext cx="311304" cy="338554"/>
            </a:xfrm>
            <a:prstGeom prst="rect">
              <a:avLst/>
            </a:prstGeom>
            <a:solidFill>
              <a:srgbClr val="00642D"/>
            </a:solidFill>
            <a:effectLst>
              <a:softEdge rad="38100"/>
            </a:effectLst>
          </p:spPr>
          <p:txBody>
            <a:bodyPr wrap="none" rtlCol="0">
              <a:spAutoFit/>
            </a:bodyPr>
            <a:lstStyle/>
            <a:p>
              <a:r>
                <a:rPr lang="en-ZA" sz="1600" dirty="0">
                  <a:solidFill>
                    <a:schemeClr val="bg1"/>
                  </a:solidFill>
                  <a:latin typeface="+mj-lt"/>
                </a:rPr>
                <a:t>D</a:t>
              </a:r>
            </a:p>
          </p:txBody>
        </p:sp>
        <p:cxnSp>
          <p:nvCxnSpPr>
            <p:cNvPr id="1049" name="Straight Connector 1048">
              <a:extLst>
                <a:ext uri="{FF2B5EF4-FFF2-40B4-BE49-F238E27FC236}">
                  <a16:creationId xmlns:a16="http://schemas.microsoft.com/office/drawing/2014/main" id="{FFFB022E-7975-600B-3AFD-81D4B0233A74}"/>
                </a:ext>
              </a:extLst>
            </p:cNvPr>
            <p:cNvCxnSpPr>
              <a:cxnSpLocks/>
              <a:stCxn id="1045" idx="3"/>
            </p:cNvCxnSpPr>
            <p:nvPr/>
          </p:nvCxnSpPr>
          <p:spPr>
            <a:xfrm flipV="1">
              <a:off x="755697" y="3569278"/>
              <a:ext cx="339678" cy="128410"/>
            </a:xfrm>
            <a:prstGeom prst="line">
              <a:avLst/>
            </a:prstGeom>
            <a:ln w="12700">
              <a:solidFill>
                <a:srgbClr val="00B050"/>
              </a:solidFill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0" name="Straight Connector 1049">
              <a:extLst>
                <a:ext uri="{FF2B5EF4-FFF2-40B4-BE49-F238E27FC236}">
                  <a16:creationId xmlns:a16="http://schemas.microsoft.com/office/drawing/2014/main" id="{0DE25444-C97C-802C-F636-E23C9E5BC929}"/>
                </a:ext>
              </a:extLst>
            </p:cNvPr>
            <p:cNvCxnSpPr>
              <a:cxnSpLocks/>
            </p:cNvCxnSpPr>
            <p:nvPr/>
          </p:nvCxnSpPr>
          <p:spPr>
            <a:xfrm>
              <a:off x="2385011" y="3216853"/>
              <a:ext cx="322317" cy="271845"/>
            </a:xfrm>
            <a:prstGeom prst="line">
              <a:avLst/>
            </a:prstGeom>
            <a:ln w="12700">
              <a:solidFill>
                <a:srgbClr val="00B0F0"/>
              </a:solidFill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2" name="Straight Connector 1051">
              <a:extLst>
                <a:ext uri="{FF2B5EF4-FFF2-40B4-BE49-F238E27FC236}">
                  <a16:creationId xmlns:a16="http://schemas.microsoft.com/office/drawing/2014/main" id="{236B17EF-9B27-C8C8-38EF-57DB78B1E83C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2119054" y="5420756"/>
              <a:ext cx="464325" cy="223820"/>
            </a:xfrm>
            <a:prstGeom prst="line">
              <a:avLst/>
            </a:prstGeom>
            <a:ln w="12700">
              <a:solidFill>
                <a:srgbClr val="00823B"/>
              </a:solidFill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3" name="Straight Connector 1052">
              <a:extLst>
                <a:ext uri="{FF2B5EF4-FFF2-40B4-BE49-F238E27FC236}">
                  <a16:creationId xmlns:a16="http://schemas.microsoft.com/office/drawing/2014/main" id="{3F5F3349-8056-A8F3-C0FE-41E7FF104E35}"/>
                </a:ext>
              </a:extLst>
            </p:cNvPr>
            <p:cNvCxnSpPr>
              <a:cxnSpLocks/>
              <a:stCxn id="59" idx="1"/>
            </p:cNvCxnSpPr>
            <p:nvPr/>
          </p:nvCxnSpPr>
          <p:spPr>
            <a:xfrm flipH="1">
              <a:off x="2284992" y="5064411"/>
              <a:ext cx="956934" cy="78854"/>
            </a:xfrm>
            <a:prstGeom prst="line">
              <a:avLst/>
            </a:prstGeom>
            <a:ln w="12700">
              <a:solidFill>
                <a:srgbClr val="FFFF00"/>
              </a:solidFill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7" name="TextBox 1046">
              <a:extLst>
                <a:ext uri="{FF2B5EF4-FFF2-40B4-BE49-F238E27FC236}">
                  <a16:creationId xmlns:a16="http://schemas.microsoft.com/office/drawing/2014/main" id="{E0DF6030-5BD4-0BDF-A873-E5AE6B770E1D}"/>
                </a:ext>
              </a:extLst>
            </p:cNvPr>
            <p:cNvSpPr txBox="1"/>
            <p:nvPr/>
          </p:nvSpPr>
          <p:spPr>
            <a:xfrm>
              <a:off x="2119054" y="2912990"/>
              <a:ext cx="296876" cy="338554"/>
            </a:xfrm>
            <a:prstGeom prst="rect">
              <a:avLst/>
            </a:prstGeom>
            <a:solidFill>
              <a:srgbClr val="00B0F0"/>
            </a:solidFill>
            <a:effectLst>
              <a:softEdge rad="38100"/>
            </a:effectLst>
          </p:spPr>
          <p:txBody>
            <a:bodyPr wrap="none" rtlCol="0">
              <a:spAutoFit/>
            </a:bodyPr>
            <a:lstStyle/>
            <a:p>
              <a:r>
                <a:rPr lang="en-ZA" sz="1600" dirty="0">
                  <a:solidFill>
                    <a:schemeClr val="bg1"/>
                  </a:solidFill>
                  <a:latin typeface="+mj-lt"/>
                </a:rPr>
                <a:t>B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23AF0FDA-78A8-294F-C0FA-F8A15EDBA7C7}"/>
                </a:ext>
              </a:extLst>
            </p:cNvPr>
            <p:cNvSpPr txBox="1"/>
            <p:nvPr/>
          </p:nvSpPr>
          <p:spPr>
            <a:xfrm>
              <a:off x="3465522" y="1846888"/>
              <a:ext cx="494046" cy="338554"/>
            </a:xfrm>
            <a:prstGeom prst="rect">
              <a:avLst/>
            </a:prstGeom>
            <a:solidFill>
              <a:srgbClr val="7DDDFF"/>
            </a:solidFill>
            <a:effectLst>
              <a:softEdge rad="38100"/>
            </a:effectLst>
          </p:spPr>
          <p:txBody>
            <a:bodyPr wrap="none" rtlCol="0">
              <a:spAutoFit/>
            </a:bodyPr>
            <a:lstStyle/>
            <a:p>
              <a:r>
                <a:rPr lang="en-ZA" sz="1600" dirty="0">
                  <a:solidFill>
                    <a:schemeClr val="bg1"/>
                  </a:solidFill>
                  <a:latin typeface="+mj-lt"/>
                </a:rPr>
                <a:t>A/B</a:t>
              </a:r>
            </a:p>
          </p:txBody>
        </p:sp>
        <p:sp>
          <p:nvSpPr>
            <p:cNvPr id="1045" name="TextBox 1044">
              <a:extLst>
                <a:ext uri="{FF2B5EF4-FFF2-40B4-BE49-F238E27FC236}">
                  <a16:creationId xmlns:a16="http://schemas.microsoft.com/office/drawing/2014/main" id="{EF05CBD4-50DB-F972-1E97-FEEE2470271B}"/>
                </a:ext>
              </a:extLst>
            </p:cNvPr>
            <p:cNvSpPr txBox="1"/>
            <p:nvPr/>
          </p:nvSpPr>
          <p:spPr>
            <a:xfrm>
              <a:off x="462027" y="3528411"/>
              <a:ext cx="293670" cy="338554"/>
            </a:xfrm>
            <a:prstGeom prst="rect">
              <a:avLst/>
            </a:prstGeom>
            <a:solidFill>
              <a:srgbClr val="00B050"/>
            </a:solidFill>
            <a:effectLst>
              <a:softEdge rad="38100"/>
            </a:effectLst>
          </p:spPr>
          <p:txBody>
            <a:bodyPr wrap="none" rtlCol="0">
              <a:spAutoFit/>
            </a:bodyPr>
            <a:lstStyle/>
            <a:p>
              <a:r>
                <a:rPr lang="en-ZA" sz="1600" dirty="0">
                  <a:solidFill>
                    <a:schemeClr val="bg1"/>
                  </a:solidFill>
                  <a:latin typeface="+mj-lt"/>
                </a:rPr>
                <a:t>C</a:t>
              </a:r>
            </a:p>
          </p:txBody>
        </p:sp>
        <p:sp>
          <p:nvSpPr>
            <p:cNvPr id="1071" name="TextBox 1070">
              <a:extLst>
                <a:ext uri="{FF2B5EF4-FFF2-40B4-BE49-F238E27FC236}">
                  <a16:creationId xmlns:a16="http://schemas.microsoft.com/office/drawing/2014/main" id="{9DEB63B3-5289-246A-1E9E-44723670D999}"/>
                </a:ext>
              </a:extLst>
            </p:cNvPr>
            <p:cNvSpPr txBox="1"/>
            <p:nvPr/>
          </p:nvSpPr>
          <p:spPr>
            <a:xfrm>
              <a:off x="1822178" y="1846888"/>
              <a:ext cx="296876" cy="338554"/>
            </a:xfrm>
            <a:prstGeom prst="rect">
              <a:avLst/>
            </a:prstGeom>
            <a:solidFill>
              <a:srgbClr val="00B0F0"/>
            </a:solidFill>
            <a:effectLst>
              <a:softEdge rad="38100"/>
            </a:effectLst>
          </p:spPr>
          <p:txBody>
            <a:bodyPr wrap="square" rtlCol="0">
              <a:spAutoFit/>
            </a:bodyPr>
            <a:lstStyle/>
            <a:p>
              <a:r>
                <a:rPr lang="en-ZA" sz="1600" dirty="0">
                  <a:solidFill>
                    <a:schemeClr val="bg1"/>
                  </a:solidFill>
                  <a:latin typeface="+mj-lt"/>
                </a:rPr>
                <a:t>B</a:t>
              </a:r>
            </a:p>
          </p:txBody>
        </p:sp>
        <p:sp>
          <p:nvSpPr>
            <p:cNvPr id="1083" name="TextBox 1082">
              <a:extLst>
                <a:ext uri="{FF2B5EF4-FFF2-40B4-BE49-F238E27FC236}">
                  <a16:creationId xmlns:a16="http://schemas.microsoft.com/office/drawing/2014/main" id="{DB9B9F27-DE40-B967-7CC1-9BEFFAF40783}"/>
                </a:ext>
              </a:extLst>
            </p:cNvPr>
            <p:cNvSpPr txBox="1"/>
            <p:nvPr/>
          </p:nvSpPr>
          <p:spPr>
            <a:xfrm>
              <a:off x="3046085" y="4194100"/>
              <a:ext cx="14512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>
                  <a:latin typeface="+mj-lt"/>
                </a:rPr>
                <a:t>Return flows</a:t>
              </a:r>
            </a:p>
          </p:txBody>
        </p:sp>
        <p:sp>
          <p:nvSpPr>
            <p:cNvPr id="1092" name="Freeform: Shape 1091">
              <a:extLst>
                <a:ext uri="{FF2B5EF4-FFF2-40B4-BE49-F238E27FC236}">
                  <a16:creationId xmlns:a16="http://schemas.microsoft.com/office/drawing/2014/main" id="{14120776-3952-7D3A-065C-6C24F31130DE}"/>
                </a:ext>
              </a:extLst>
            </p:cNvPr>
            <p:cNvSpPr/>
            <p:nvPr/>
          </p:nvSpPr>
          <p:spPr>
            <a:xfrm>
              <a:off x="982133" y="2010448"/>
              <a:ext cx="481795" cy="327988"/>
            </a:xfrm>
            <a:custGeom>
              <a:avLst/>
              <a:gdLst>
                <a:gd name="connsiteX0" fmla="*/ 0 w 457200"/>
                <a:gd name="connsiteY0" fmla="*/ 0 h 361950"/>
                <a:gd name="connsiteX1" fmla="*/ 209550 w 457200"/>
                <a:gd name="connsiteY1" fmla="*/ 200025 h 361950"/>
                <a:gd name="connsiteX2" fmla="*/ 457200 w 457200"/>
                <a:gd name="connsiteY2" fmla="*/ 361950 h 361950"/>
                <a:gd name="connsiteX0" fmla="*/ 0 w 457200"/>
                <a:gd name="connsiteY0" fmla="*/ 0 h 361950"/>
                <a:gd name="connsiteX1" fmla="*/ 457200 w 457200"/>
                <a:gd name="connsiteY1" fmla="*/ 361950 h 361950"/>
                <a:gd name="connsiteX0" fmla="*/ 0 w 457200"/>
                <a:gd name="connsiteY0" fmla="*/ 0 h 361950"/>
                <a:gd name="connsiteX1" fmla="*/ 457200 w 457200"/>
                <a:gd name="connsiteY1" fmla="*/ 361950 h 361950"/>
                <a:gd name="connsiteX0" fmla="*/ 0 w 366311"/>
                <a:gd name="connsiteY0" fmla="*/ 0 h 312374"/>
                <a:gd name="connsiteX1" fmla="*/ 366311 w 366311"/>
                <a:gd name="connsiteY1" fmla="*/ 312374 h 312374"/>
                <a:gd name="connsiteX0" fmla="*/ 0 w 556352"/>
                <a:gd name="connsiteY0" fmla="*/ 0 h 439068"/>
                <a:gd name="connsiteX1" fmla="*/ 556352 w 556352"/>
                <a:gd name="connsiteY1" fmla="*/ 439068 h 439068"/>
                <a:gd name="connsiteX0" fmla="*/ 0 w 594911"/>
                <a:gd name="connsiteY0" fmla="*/ 0 h 422543"/>
                <a:gd name="connsiteX1" fmla="*/ 594911 w 594911"/>
                <a:gd name="connsiteY1" fmla="*/ 422543 h 422543"/>
                <a:gd name="connsiteX0" fmla="*/ 0 w 594911"/>
                <a:gd name="connsiteY0" fmla="*/ 0 h 422543"/>
                <a:gd name="connsiteX1" fmla="*/ 594911 w 594911"/>
                <a:gd name="connsiteY1" fmla="*/ 422543 h 422543"/>
                <a:gd name="connsiteX0" fmla="*/ 0 w 594911"/>
                <a:gd name="connsiteY0" fmla="*/ 0 h 422543"/>
                <a:gd name="connsiteX1" fmla="*/ 594911 w 594911"/>
                <a:gd name="connsiteY1" fmla="*/ 422543 h 422543"/>
                <a:gd name="connsiteX0" fmla="*/ 0 w 594911"/>
                <a:gd name="connsiteY0" fmla="*/ 0 h 422543"/>
                <a:gd name="connsiteX1" fmla="*/ 594911 w 594911"/>
                <a:gd name="connsiteY1" fmla="*/ 422543 h 422543"/>
                <a:gd name="connsiteX0" fmla="*/ 0 w 594911"/>
                <a:gd name="connsiteY0" fmla="*/ 0 h 422543"/>
                <a:gd name="connsiteX1" fmla="*/ 594911 w 594911"/>
                <a:gd name="connsiteY1" fmla="*/ 422543 h 422543"/>
                <a:gd name="connsiteX0" fmla="*/ 0 w 594911"/>
                <a:gd name="connsiteY0" fmla="*/ 0 h 422543"/>
                <a:gd name="connsiteX1" fmla="*/ 594911 w 594911"/>
                <a:gd name="connsiteY1" fmla="*/ 422543 h 422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94911" h="422543">
                  <a:moveTo>
                    <a:pt x="0" y="0"/>
                  </a:moveTo>
                  <a:cubicBezTo>
                    <a:pt x="232661" y="206361"/>
                    <a:pt x="324740" y="269172"/>
                    <a:pt x="594911" y="422543"/>
                  </a:cubicBezTo>
                </a:path>
              </a:pathLst>
            </a:custGeom>
            <a:noFill/>
            <a:ln>
              <a:solidFill>
                <a:schemeClr val="tx1"/>
              </a:solidFill>
              <a:prstDash val="dash"/>
              <a:tailEnd type="stealt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  <p:sp>
          <p:nvSpPr>
            <p:cNvPr id="1093" name="Freeform: Shape 1092">
              <a:extLst>
                <a:ext uri="{FF2B5EF4-FFF2-40B4-BE49-F238E27FC236}">
                  <a16:creationId xmlns:a16="http://schemas.microsoft.com/office/drawing/2014/main" id="{92D75731-756C-184F-911D-E4BABA02AFD9}"/>
                </a:ext>
              </a:extLst>
            </p:cNvPr>
            <p:cNvSpPr/>
            <p:nvPr/>
          </p:nvSpPr>
          <p:spPr>
            <a:xfrm flipH="1">
              <a:off x="3008768" y="4018533"/>
              <a:ext cx="425513" cy="318077"/>
            </a:xfrm>
            <a:custGeom>
              <a:avLst/>
              <a:gdLst>
                <a:gd name="connsiteX0" fmla="*/ 0 w 457200"/>
                <a:gd name="connsiteY0" fmla="*/ 0 h 361950"/>
                <a:gd name="connsiteX1" fmla="*/ 209550 w 457200"/>
                <a:gd name="connsiteY1" fmla="*/ 200025 h 361950"/>
                <a:gd name="connsiteX2" fmla="*/ 457200 w 457200"/>
                <a:gd name="connsiteY2" fmla="*/ 361950 h 361950"/>
                <a:gd name="connsiteX0" fmla="*/ 0 w 457200"/>
                <a:gd name="connsiteY0" fmla="*/ 0 h 361950"/>
                <a:gd name="connsiteX1" fmla="*/ 457200 w 457200"/>
                <a:gd name="connsiteY1" fmla="*/ 361950 h 361950"/>
                <a:gd name="connsiteX0" fmla="*/ 0 w 457200"/>
                <a:gd name="connsiteY0" fmla="*/ 0 h 361950"/>
                <a:gd name="connsiteX1" fmla="*/ 457200 w 457200"/>
                <a:gd name="connsiteY1" fmla="*/ 361950 h 361950"/>
                <a:gd name="connsiteX0" fmla="*/ 0 w 366311"/>
                <a:gd name="connsiteY0" fmla="*/ 0 h 312374"/>
                <a:gd name="connsiteX1" fmla="*/ 366311 w 366311"/>
                <a:gd name="connsiteY1" fmla="*/ 312374 h 312374"/>
                <a:gd name="connsiteX0" fmla="*/ 0 w 556352"/>
                <a:gd name="connsiteY0" fmla="*/ 0 h 439068"/>
                <a:gd name="connsiteX1" fmla="*/ 556352 w 556352"/>
                <a:gd name="connsiteY1" fmla="*/ 439068 h 439068"/>
                <a:gd name="connsiteX0" fmla="*/ 0 w 594911"/>
                <a:gd name="connsiteY0" fmla="*/ 0 h 422543"/>
                <a:gd name="connsiteX1" fmla="*/ 594911 w 594911"/>
                <a:gd name="connsiteY1" fmla="*/ 422543 h 422543"/>
                <a:gd name="connsiteX0" fmla="*/ 0 w 594911"/>
                <a:gd name="connsiteY0" fmla="*/ 0 h 422543"/>
                <a:gd name="connsiteX1" fmla="*/ 594911 w 594911"/>
                <a:gd name="connsiteY1" fmla="*/ 422543 h 422543"/>
                <a:gd name="connsiteX0" fmla="*/ 0 w 594911"/>
                <a:gd name="connsiteY0" fmla="*/ 0 h 422543"/>
                <a:gd name="connsiteX1" fmla="*/ 594911 w 594911"/>
                <a:gd name="connsiteY1" fmla="*/ 422543 h 422543"/>
                <a:gd name="connsiteX0" fmla="*/ 0 w 594911"/>
                <a:gd name="connsiteY0" fmla="*/ 0 h 422543"/>
                <a:gd name="connsiteX1" fmla="*/ 594911 w 594911"/>
                <a:gd name="connsiteY1" fmla="*/ 422543 h 422543"/>
                <a:gd name="connsiteX0" fmla="*/ 0 w 594911"/>
                <a:gd name="connsiteY0" fmla="*/ 0 h 422543"/>
                <a:gd name="connsiteX1" fmla="*/ 594911 w 594911"/>
                <a:gd name="connsiteY1" fmla="*/ 422543 h 422543"/>
                <a:gd name="connsiteX0" fmla="*/ 0 w 594911"/>
                <a:gd name="connsiteY0" fmla="*/ 0 h 422543"/>
                <a:gd name="connsiteX1" fmla="*/ 594911 w 594911"/>
                <a:gd name="connsiteY1" fmla="*/ 422543 h 422543"/>
                <a:gd name="connsiteX0" fmla="*/ 0 w 594911"/>
                <a:gd name="connsiteY0" fmla="*/ 0 h 422543"/>
                <a:gd name="connsiteX1" fmla="*/ 594911 w 594911"/>
                <a:gd name="connsiteY1" fmla="*/ 422543 h 422543"/>
                <a:gd name="connsiteX0" fmla="*/ 0 w 594911"/>
                <a:gd name="connsiteY0" fmla="*/ 0 h 422543"/>
                <a:gd name="connsiteX1" fmla="*/ 594911 w 594911"/>
                <a:gd name="connsiteY1" fmla="*/ 422543 h 422543"/>
                <a:gd name="connsiteX0" fmla="*/ 0 w 594911"/>
                <a:gd name="connsiteY0" fmla="*/ 0 h 422543"/>
                <a:gd name="connsiteX1" fmla="*/ 594911 w 594911"/>
                <a:gd name="connsiteY1" fmla="*/ 422543 h 422543"/>
                <a:gd name="connsiteX0" fmla="*/ 0 w 607750"/>
                <a:gd name="connsiteY0" fmla="*/ 0 h 406806"/>
                <a:gd name="connsiteX1" fmla="*/ 607750 w 607750"/>
                <a:gd name="connsiteY1" fmla="*/ 406806 h 406806"/>
                <a:gd name="connsiteX0" fmla="*/ 0 w 603470"/>
                <a:gd name="connsiteY0" fmla="*/ 0 h 414674"/>
                <a:gd name="connsiteX1" fmla="*/ 603470 w 603470"/>
                <a:gd name="connsiteY1" fmla="*/ 414674 h 414674"/>
                <a:gd name="connsiteX0" fmla="*/ 0 w 603470"/>
                <a:gd name="connsiteY0" fmla="*/ 0 h 414674"/>
                <a:gd name="connsiteX1" fmla="*/ 603470 w 603470"/>
                <a:gd name="connsiteY1" fmla="*/ 414674 h 414674"/>
                <a:gd name="connsiteX0" fmla="*/ 0 w 603470"/>
                <a:gd name="connsiteY0" fmla="*/ 0 h 414674"/>
                <a:gd name="connsiteX1" fmla="*/ 603470 w 603470"/>
                <a:gd name="connsiteY1" fmla="*/ 414674 h 414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3470" h="414674">
                  <a:moveTo>
                    <a:pt x="0" y="0"/>
                  </a:moveTo>
                  <a:cubicBezTo>
                    <a:pt x="157055" y="178885"/>
                    <a:pt x="293822" y="265304"/>
                    <a:pt x="603470" y="414674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  <p:cxnSp>
          <p:nvCxnSpPr>
            <p:cNvPr id="1072" name="Straight Connector 1071">
              <a:extLst>
                <a:ext uri="{FF2B5EF4-FFF2-40B4-BE49-F238E27FC236}">
                  <a16:creationId xmlns:a16="http://schemas.microsoft.com/office/drawing/2014/main" id="{EBBB71A6-A778-60E3-D56E-7C2502A3A3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09394" y="2148135"/>
              <a:ext cx="137318" cy="211708"/>
            </a:xfrm>
            <a:prstGeom prst="line">
              <a:avLst/>
            </a:prstGeom>
            <a:ln w="12700">
              <a:solidFill>
                <a:srgbClr val="00B0F0"/>
              </a:solidFill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6" name="Straight Connector 1065">
              <a:extLst>
                <a:ext uri="{FF2B5EF4-FFF2-40B4-BE49-F238E27FC236}">
                  <a16:creationId xmlns:a16="http://schemas.microsoft.com/office/drawing/2014/main" id="{24E36C9A-00BC-5318-3410-EADB54C2DA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63928" y="4389894"/>
              <a:ext cx="318095" cy="328303"/>
            </a:xfrm>
            <a:prstGeom prst="line">
              <a:avLst/>
            </a:prstGeom>
            <a:ln w="12700">
              <a:solidFill>
                <a:srgbClr val="00642D"/>
              </a:solidFill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96" name="Picture 17" descr="j0233594">
            <a:extLst>
              <a:ext uri="{FF2B5EF4-FFF2-40B4-BE49-F238E27FC236}">
                <a16:creationId xmlns:a16="http://schemas.microsoft.com/office/drawing/2014/main" id="{7AF73A7F-5626-11B2-9E8A-40CD50B34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505" y="2126327"/>
            <a:ext cx="357788" cy="179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7" name="Picture 17" descr="j0233594">
            <a:extLst>
              <a:ext uri="{FF2B5EF4-FFF2-40B4-BE49-F238E27FC236}">
                <a16:creationId xmlns:a16="http://schemas.microsoft.com/office/drawing/2014/main" id="{923070DC-4457-A835-569B-204AC4620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138" y="2014957"/>
            <a:ext cx="357788" cy="179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0" name="Oval 1099">
            <a:extLst>
              <a:ext uri="{FF2B5EF4-FFF2-40B4-BE49-F238E27FC236}">
                <a16:creationId xmlns:a16="http://schemas.microsoft.com/office/drawing/2014/main" id="{AC68B649-2560-D9A7-9641-23F7E6C43D5A}"/>
              </a:ext>
            </a:extLst>
          </p:cNvPr>
          <p:cNvSpPr/>
          <p:nvPr/>
        </p:nvSpPr>
        <p:spPr>
          <a:xfrm>
            <a:off x="1641783" y="2289723"/>
            <a:ext cx="140240" cy="140240"/>
          </a:xfrm>
          <a:prstGeom prst="ellipse">
            <a:avLst/>
          </a:prstGeom>
          <a:solidFill>
            <a:srgbClr val="FF0000">
              <a:alpha val="18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01" name="Oval 1100">
            <a:extLst>
              <a:ext uri="{FF2B5EF4-FFF2-40B4-BE49-F238E27FC236}">
                <a16:creationId xmlns:a16="http://schemas.microsoft.com/office/drawing/2014/main" id="{121A62C6-CCCB-2E35-0FCE-69DEDEE6149F}"/>
              </a:ext>
            </a:extLst>
          </p:cNvPr>
          <p:cNvSpPr/>
          <p:nvPr/>
        </p:nvSpPr>
        <p:spPr>
          <a:xfrm>
            <a:off x="1393808" y="4648077"/>
            <a:ext cx="140240" cy="140240"/>
          </a:xfrm>
          <a:prstGeom prst="ellipse">
            <a:avLst/>
          </a:prstGeom>
          <a:solidFill>
            <a:srgbClr val="FF0000">
              <a:alpha val="18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02" name="Oval 1101">
            <a:extLst>
              <a:ext uri="{FF2B5EF4-FFF2-40B4-BE49-F238E27FC236}">
                <a16:creationId xmlns:a16="http://schemas.microsoft.com/office/drawing/2014/main" id="{F2E7FEC1-B7AE-2420-2A85-2BAA780FF6CE}"/>
              </a:ext>
            </a:extLst>
          </p:cNvPr>
          <p:cNvSpPr/>
          <p:nvPr/>
        </p:nvSpPr>
        <p:spPr>
          <a:xfrm>
            <a:off x="171886" y="5791938"/>
            <a:ext cx="140240" cy="140240"/>
          </a:xfrm>
          <a:prstGeom prst="ellipse">
            <a:avLst/>
          </a:prstGeom>
          <a:solidFill>
            <a:srgbClr val="FF0000">
              <a:alpha val="18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03" name="TextBox 1102">
            <a:extLst>
              <a:ext uri="{FF2B5EF4-FFF2-40B4-BE49-F238E27FC236}">
                <a16:creationId xmlns:a16="http://schemas.microsoft.com/office/drawing/2014/main" id="{382CC291-E265-8115-DF00-0ACA7375FDB4}"/>
              </a:ext>
            </a:extLst>
          </p:cNvPr>
          <p:cNvSpPr txBox="1"/>
          <p:nvPr/>
        </p:nvSpPr>
        <p:spPr>
          <a:xfrm>
            <a:off x="249225" y="5711251"/>
            <a:ext cx="904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+mj-lt"/>
              </a:rPr>
              <a:t>EWR site</a:t>
            </a:r>
          </a:p>
        </p:txBody>
      </p:sp>
    </p:spTree>
    <p:extLst>
      <p:ext uri="{BB962C8B-B14F-4D97-AF65-F5344CB8AC3E}">
        <p14:creationId xmlns:p14="http://schemas.microsoft.com/office/powerpoint/2010/main" val="186512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0" latinLnBrk="0" hangingPunct="0">
              <a:lnSpc>
                <a:spcPct val="110000"/>
              </a:lnSpc>
              <a:spcBef>
                <a:spcPct val="20000"/>
              </a:spcBef>
              <a:defRPr sz="1200" b="1" kern="1200">
                <a:solidFill>
                  <a:schemeClr val="bg2"/>
                </a:solidFill>
                <a:latin typeface="Calibri" pitchFamily="34" charset="0"/>
                <a:ea typeface="ＭＳ Ｐゴシック" pitchFamily="1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2323DC6-9A88-4698-A4E8-44AD558C8DBD}" type="slidenum">
              <a:rPr lang="en-US" smtClean="0">
                <a:solidFill>
                  <a:srgbClr val="EEECE1"/>
                </a:solidFill>
              </a:rPr>
              <a:pPr>
                <a:defRPr/>
              </a:pPr>
              <a:t>6</a:t>
            </a:fld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E65E7-6EC5-FB85-BA64-BCAF99CDEE1B}"/>
              </a:ext>
            </a:extLst>
          </p:cNvPr>
          <p:cNvSpPr txBox="1"/>
          <p:nvPr/>
        </p:nvSpPr>
        <p:spPr>
          <a:xfrm>
            <a:off x="381000" y="322927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+mn-lt"/>
              </a:rPr>
              <a:t>PURPOSES OF THE WRC-DSS</a:t>
            </a:r>
            <a:endParaRPr lang="en-GB" sz="2100" b="1" dirty="0"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3947977-1C13-9259-3F07-718120FC9F7D}"/>
              </a:ext>
            </a:extLst>
          </p:cNvPr>
          <p:cNvCxnSpPr/>
          <p:nvPr/>
        </p:nvCxnSpPr>
        <p:spPr>
          <a:xfrm>
            <a:off x="381000" y="914400"/>
            <a:ext cx="8229600" cy="0"/>
          </a:xfrm>
          <a:prstGeom prst="line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6891094-6833-CC32-3D36-94622C325465}"/>
              </a:ext>
            </a:extLst>
          </p:cNvPr>
          <p:cNvGrpSpPr/>
          <p:nvPr/>
        </p:nvGrpSpPr>
        <p:grpSpPr>
          <a:xfrm>
            <a:off x="290513" y="1117475"/>
            <a:ext cx="8410574" cy="3039907"/>
            <a:chOff x="304801" y="364159"/>
            <a:chExt cx="8410574" cy="303990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2C38C54-753E-D9F7-C5C1-6B071ABAC492}"/>
                </a:ext>
              </a:extLst>
            </p:cNvPr>
            <p:cNvSpPr txBox="1"/>
            <p:nvPr/>
          </p:nvSpPr>
          <p:spPr>
            <a:xfrm>
              <a:off x="395288" y="1653756"/>
              <a:ext cx="795082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SzPct val="75000"/>
                <a:buFont typeface="Arial" panose="020B0604020202020204" pitchFamily="34" charset="0"/>
                <a:buChar char="•"/>
              </a:pPr>
              <a:r>
                <a:rPr lang="en-US" sz="2200" dirty="0">
                  <a:latin typeface="+mj-lt"/>
                </a:rPr>
                <a:t>Ecology</a:t>
              </a:r>
            </a:p>
            <a:p>
              <a:pPr marL="342900" indent="-342900">
                <a:buSzPct val="75000"/>
                <a:buFont typeface="Arial" panose="020B0604020202020204" pitchFamily="34" charset="0"/>
                <a:buChar char="•"/>
              </a:pPr>
              <a:r>
                <a:rPr lang="en-US" sz="2200" dirty="0">
                  <a:latin typeface="+mj-lt"/>
                </a:rPr>
                <a:t>Ecosystem Services </a:t>
              </a:r>
            </a:p>
            <a:p>
              <a:pPr marL="342900" indent="-342900">
                <a:buSzPct val="75000"/>
                <a:buFont typeface="Arial" panose="020B0604020202020204" pitchFamily="34" charset="0"/>
                <a:buChar char="•"/>
              </a:pPr>
              <a:r>
                <a:rPr lang="en-US" sz="2200" dirty="0">
                  <a:latin typeface="+mj-lt"/>
                </a:rPr>
                <a:t>Economic: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C647D0B-587B-56C3-0E5F-91C6AC526FC0}"/>
                </a:ext>
              </a:extLst>
            </p:cNvPr>
            <p:cNvSpPr txBox="1"/>
            <p:nvPr/>
          </p:nvSpPr>
          <p:spPr>
            <a:xfrm>
              <a:off x="778660" y="2696180"/>
              <a:ext cx="4114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SzPct val="75000"/>
                <a:buFont typeface="Courier New" panose="02070309020205020404" pitchFamily="49" charset="0"/>
                <a:buChar char="o"/>
              </a:pPr>
              <a:r>
                <a:rPr lang="en-US" sz="2000" dirty="0">
                  <a:latin typeface="+mj-lt"/>
                </a:rPr>
                <a:t>Economic indicator (e.g. GDP)</a:t>
              </a:r>
            </a:p>
            <a:p>
              <a:pPr marL="342900" indent="-342900">
                <a:buSzPct val="75000"/>
                <a:buFont typeface="Courier New" panose="02070309020205020404" pitchFamily="49" charset="0"/>
                <a:buChar char="o"/>
              </a:pPr>
              <a:r>
                <a:rPr lang="en-US" sz="2000" dirty="0">
                  <a:latin typeface="+mj-lt"/>
                </a:rPr>
                <a:t>Employment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4C6CDD8-1CCD-A825-F9AA-E5FE51416E3B}"/>
                </a:ext>
              </a:extLst>
            </p:cNvPr>
            <p:cNvSpPr txBox="1"/>
            <p:nvPr/>
          </p:nvSpPr>
          <p:spPr>
            <a:xfrm>
              <a:off x="304801" y="364159"/>
              <a:ext cx="84105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SzPct val="75000"/>
              </a:pPr>
              <a:r>
                <a:rPr lang="en-US" sz="2000" b="1" dirty="0">
                  <a:solidFill>
                    <a:srgbClr val="002060"/>
                  </a:solidFill>
                  <a:latin typeface="+mj-lt"/>
                </a:rPr>
                <a:t>2. </a:t>
              </a:r>
              <a:r>
                <a:rPr lang="en-US" b="1" u="sng" dirty="0">
                  <a:solidFill>
                    <a:srgbClr val="002060"/>
                  </a:solidFill>
                  <a:latin typeface="+mj-lt"/>
                </a:rPr>
                <a:t>Apply Multi-Criteria Analysis </a:t>
              </a:r>
              <a:r>
                <a:rPr lang="en-US" dirty="0">
                  <a:latin typeface="+mj-lt"/>
                </a:rPr>
                <a:t>(MCA) techniques to give an integrated assessment of scenario consequences from four components: 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6810E27-0067-7994-E098-93142F16D4A6}"/>
              </a:ext>
            </a:extLst>
          </p:cNvPr>
          <p:cNvGrpSpPr/>
          <p:nvPr/>
        </p:nvGrpSpPr>
        <p:grpSpPr>
          <a:xfrm>
            <a:off x="381000" y="2050060"/>
            <a:ext cx="8229600" cy="3893541"/>
            <a:chOff x="381545" y="2050060"/>
            <a:chExt cx="7848055" cy="3597322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B5B0177-3EC5-A607-54ED-2E0807A363A6}"/>
                </a:ext>
              </a:extLst>
            </p:cNvPr>
            <p:cNvSpPr txBox="1"/>
            <p:nvPr/>
          </p:nvSpPr>
          <p:spPr>
            <a:xfrm>
              <a:off x="381545" y="4077722"/>
              <a:ext cx="471181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+mj-lt"/>
                </a:rPr>
                <a:t>An integrated grading (or ranking) from best (1) to worst (0) provides the </a:t>
              </a:r>
              <a:r>
                <a:rPr lang="en-US" b="1" dirty="0">
                  <a:solidFill>
                    <a:srgbClr val="0070C0"/>
                  </a:solidFill>
                  <a:latin typeface="+mj-lt"/>
                </a:rPr>
                <a:t>balance</a:t>
              </a:r>
              <a:r>
                <a:rPr lang="en-US" b="1" dirty="0">
                  <a:latin typeface="+mj-lt"/>
                </a:rPr>
                <a:t> between these four components</a:t>
              </a:r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CD54355A-EB02-EEFE-156A-EE3DC2CB41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94820" y="2050060"/>
              <a:ext cx="1329029" cy="3493926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2E18075-59E6-88D4-101B-00A4F882FED8}"/>
                </a:ext>
              </a:extLst>
            </p:cNvPr>
            <p:cNvSpPr txBox="1"/>
            <p:nvPr/>
          </p:nvSpPr>
          <p:spPr>
            <a:xfrm>
              <a:off x="7303851" y="2287857"/>
              <a:ext cx="7707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+mj-lt"/>
                </a:rPr>
                <a:t>Best = 1</a:t>
              </a:r>
            </a:p>
          </p:txBody>
        </p:sp>
        <p:sp>
          <p:nvSpPr>
            <p:cNvPr id="30" name="Arrow: Right 29">
              <a:extLst>
                <a:ext uri="{FF2B5EF4-FFF2-40B4-BE49-F238E27FC236}">
                  <a16:creationId xmlns:a16="http://schemas.microsoft.com/office/drawing/2014/main" id="{C3B61113-D65C-C354-E9AB-8843F11FBD12}"/>
                </a:ext>
              </a:extLst>
            </p:cNvPr>
            <p:cNvSpPr/>
            <p:nvPr/>
          </p:nvSpPr>
          <p:spPr>
            <a:xfrm rot="10800000">
              <a:off x="6949295" y="2327445"/>
              <a:ext cx="279852" cy="228600"/>
            </a:xfrm>
            <a:prstGeom prst="rightArrow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980518-B17E-BA8C-9728-A172F0948319}"/>
                </a:ext>
              </a:extLst>
            </p:cNvPr>
            <p:cNvSpPr txBox="1"/>
            <p:nvPr/>
          </p:nvSpPr>
          <p:spPr>
            <a:xfrm>
              <a:off x="7303851" y="5246206"/>
              <a:ext cx="9257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+mj-lt"/>
                </a:rPr>
                <a:t>Worst = 0</a:t>
              </a:r>
            </a:p>
          </p:txBody>
        </p:sp>
        <p:sp>
          <p:nvSpPr>
            <p:cNvPr id="32" name="Arrow: Right 31">
              <a:extLst>
                <a:ext uri="{FF2B5EF4-FFF2-40B4-BE49-F238E27FC236}">
                  <a16:creationId xmlns:a16="http://schemas.microsoft.com/office/drawing/2014/main" id="{4ECE2DE1-E1D8-E6E0-7608-AF52EEF5E9A8}"/>
                </a:ext>
              </a:extLst>
            </p:cNvPr>
            <p:cNvSpPr/>
            <p:nvPr/>
          </p:nvSpPr>
          <p:spPr>
            <a:xfrm rot="10800000">
              <a:off x="6949295" y="5285794"/>
              <a:ext cx="279852" cy="228600"/>
            </a:xfrm>
            <a:prstGeom prst="rightArrow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</p:spTree>
    <p:extLst>
      <p:ext uri="{BB962C8B-B14F-4D97-AF65-F5344CB8AC3E}">
        <p14:creationId xmlns:p14="http://schemas.microsoft.com/office/powerpoint/2010/main" val="125501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0" latinLnBrk="0" hangingPunct="0">
              <a:lnSpc>
                <a:spcPct val="110000"/>
              </a:lnSpc>
              <a:spcBef>
                <a:spcPct val="20000"/>
              </a:spcBef>
              <a:defRPr sz="1200" b="1" kern="1200">
                <a:solidFill>
                  <a:schemeClr val="bg2"/>
                </a:solidFill>
                <a:latin typeface="Calibri" pitchFamily="34" charset="0"/>
                <a:ea typeface="ＭＳ Ｐゴシック" pitchFamily="1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2323DC6-9A88-4698-A4E8-44AD558C8DBD}" type="slidenum">
              <a:rPr lang="en-US" smtClean="0">
                <a:solidFill>
                  <a:srgbClr val="EEECE1"/>
                </a:solidFill>
              </a:rPr>
              <a:pPr>
                <a:defRPr/>
              </a:pPr>
              <a:t>7</a:t>
            </a:fld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E65E7-6EC5-FB85-BA64-BCAF99CDEE1B}"/>
              </a:ext>
            </a:extLst>
          </p:cNvPr>
          <p:cNvSpPr txBox="1"/>
          <p:nvPr/>
        </p:nvSpPr>
        <p:spPr>
          <a:xfrm>
            <a:off x="381000" y="322927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+mn-lt"/>
              </a:rPr>
              <a:t>MULTI-CRITERIA ANALYSIS</a:t>
            </a:r>
            <a:endParaRPr lang="en-GB" sz="2100" b="1" dirty="0"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3947977-1C13-9259-3F07-718120FC9F7D}"/>
              </a:ext>
            </a:extLst>
          </p:cNvPr>
          <p:cNvCxnSpPr/>
          <p:nvPr/>
        </p:nvCxnSpPr>
        <p:spPr>
          <a:xfrm>
            <a:off x="381000" y="914400"/>
            <a:ext cx="8229600" cy="0"/>
          </a:xfrm>
          <a:prstGeom prst="line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CA079B1-574E-F45E-6D19-F4B05CA300EE}"/>
              </a:ext>
            </a:extLst>
          </p:cNvPr>
          <p:cNvGrpSpPr/>
          <p:nvPr/>
        </p:nvGrpSpPr>
        <p:grpSpPr>
          <a:xfrm>
            <a:off x="343288" y="1842169"/>
            <a:ext cx="8559461" cy="4099258"/>
            <a:chOff x="343288" y="1842169"/>
            <a:chExt cx="8559461" cy="4099258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C4BE3F5-FB69-DEF8-A1E1-A7FD853371B3}"/>
                </a:ext>
              </a:extLst>
            </p:cNvPr>
            <p:cNvGrpSpPr/>
            <p:nvPr/>
          </p:nvGrpSpPr>
          <p:grpSpPr>
            <a:xfrm>
              <a:off x="343288" y="4496258"/>
              <a:ext cx="8410575" cy="1445169"/>
              <a:chOff x="343288" y="4087696"/>
              <a:chExt cx="8410575" cy="1445169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91588BE-4B67-6918-6BC7-A84A63E5C80F}"/>
                  </a:ext>
                </a:extLst>
              </p:cNvPr>
              <p:cNvSpPr txBox="1"/>
              <p:nvPr/>
            </p:nvSpPr>
            <p:spPr>
              <a:xfrm>
                <a:off x="343288" y="4087696"/>
                <a:ext cx="8410575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75000"/>
                </a:pPr>
                <a:r>
                  <a:rPr lang="en-US" sz="2200" dirty="0">
                    <a:latin typeface="+mj-lt"/>
                  </a:rPr>
                  <a:t>The integrated grading of scenarios allows for </a:t>
                </a:r>
                <a:r>
                  <a:rPr lang="en-US" sz="2200" dirty="0">
                    <a:solidFill>
                      <a:srgbClr val="0070C0"/>
                    </a:solidFill>
                    <a:latin typeface="+mj-lt"/>
                  </a:rPr>
                  <a:t>weighting</a:t>
                </a:r>
                <a:r>
                  <a:rPr lang="en-US" sz="2200" dirty="0">
                    <a:latin typeface="+mj-lt"/>
                  </a:rPr>
                  <a:t> scores from these four components, and two methods of ranking, viz: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C2543A5-3F72-363F-BF85-3CCB7CE14F22}"/>
                  </a:ext>
                </a:extLst>
              </p:cNvPr>
              <p:cNvSpPr txBox="1"/>
              <p:nvPr/>
            </p:nvSpPr>
            <p:spPr>
              <a:xfrm>
                <a:off x="343288" y="4763424"/>
                <a:ext cx="795082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SzPct val="75000"/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+mj-lt"/>
                  </a:rPr>
                  <a:t>rank order (with average);</a:t>
                </a:r>
              </a:p>
              <a:p>
                <a:pPr marL="342900" indent="-342900">
                  <a:buSzPct val="75000"/>
                  <a:buFont typeface="Arial" panose="020B0604020202020204" pitchFamily="34" charset="0"/>
                  <a:buChar char="•"/>
                </a:pPr>
                <a:r>
                  <a:rPr lang="en-US" sz="2200" b="1" dirty="0" err="1">
                    <a:latin typeface="+mj-lt"/>
                  </a:rPr>
                  <a:t>normalised</a:t>
                </a:r>
                <a:r>
                  <a:rPr lang="en-US" sz="2200" b="1" dirty="0">
                    <a:latin typeface="+mj-lt"/>
                  </a:rPr>
                  <a:t> score </a:t>
                </a:r>
                <a:r>
                  <a:rPr lang="en-US" sz="2200" dirty="0">
                    <a:latin typeface="+mj-lt"/>
                  </a:rPr>
                  <a:t>(recommended for use)</a:t>
                </a: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AE3B1EF-065F-A099-094F-BF8D957A13C9}"/>
                </a:ext>
              </a:extLst>
            </p:cNvPr>
            <p:cNvGrpSpPr/>
            <p:nvPr/>
          </p:nvGrpSpPr>
          <p:grpSpPr>
            <a:xfrm>
              <a:off x="7558391" y="1842169"/>
              <a:ext cx="1344358" cy="2218223"/>
              <a:chOff x="7509377" y="1433607"/>
              <a:chExt cx="1344358" cy="2218223"/>
            </a:xfrm>
          </p:grpSpPr>
          <p:sp>
            <p:nvSpPr>
              <p:cNvPr id="23" name="Right Brace 22">
                <a:extLst>
                  <a:ext uri="{FF2B5EF4-FFF2-40B4-BE49-F238E27FC236}">
                    <a16:creationId xmlns:a16="http://schemas.microsoft.com/office/drawing/2014/main" id="{0DDEC388-70A6-A768-50FE-FCFCA27CB3BF}"/>
                  </a:ext>
                </a:extLst>
              </p:cNvPr>
              <p:cNvSpPr/>
              <p:nvPr/>
            </p:nvSpPr>
            <p:spPr>
              <a:xfrm>
                <a:off x="7509377" y="1433607"/>
                <a:ext cx="211038" cy="481865"/>
              </a:xfrm>
              <a:prstGeom prst="rightBrace">
                <a:avLst/>
              </a:prstGeom>
              <a:ln w="15875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sp>
            <p:nvSpPr>
              <p:cNvPr id="24" name="Right Brace 23">
                <a:extLst>
                  <a:ext uri="{FF2B5EF4-FFF2-40B4-BE49-F238E27FC236}">
                    <a16:creationId xmlns:a16="http://schemas.microsoft.com/office/drawing/2014/main" id="{B97CBD91-ECCB-51BC-A49B-78A313061724}"/>
                  </a:ext>
                </a:extLst>
              </p:cNvPr>
              <p:cNvSpPr/>
              <p:nvPr/>
            </p:nvSpPr>
            <p:spPr>
              <a:xfrm>
                <a:off x="7509377" y="2067903"/>
                <a:ext cx="211038" cy="1583927"/>
              </a:xfrm>
              <a:prstGeom prst="rightBrace">
                <a:avLst/>
              </a:prstGeom>
              <a:ln w="15875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7467C4F-6FA5-0562-ABC4-0CFA45B2187B}"/>
                  </a:ext>
                </a:extLst>
              </p:cNvPr>
              <p:cNvSpPr txBox="1"/>
              <p:nvPr/>
            </p:nvSpPr>
            <p:spPr>
              <a:xfrm>
                <a:off x="7896487" y="1638941"/>
                <a:ext cx="884562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SzPct val="75000"/>
                </a:pPr>
                <a:r>
                  <a:rPr lang="en-US" sz="1600" dirty="0">
                    <a:solidFill>
                      <a:srgbClr val="0070C0"/>
                    </a:solidFill>
                    <a:latin typeface="+mj-lt"/>
                  </a:rPr>
                  <a:t>50% ecology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B85A848-23D6-3BB7-6F5B-6E93E50A6544}"/>
                  </a:ext>
                </a:extLst>
              </p:cNvPr>
              <p:cNvSpPr txBox="1"/>
              <p:nvPr/>
            </p:nvSpPr>
            <p:spPr>
              <a:xfrm>
                <a:off x="7820287" y="2362774"/>
                <a:ext cx="1033448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SzPct val="75000"/>
                </a:pPr>
                <a:r>
                  <a:rPr lang="en-US" sz="1600" dirty="0">
                    <a:solidFill>
                      <a:srgbClr val="0070C0"/>
                    </a:solidFill>
                    <a:latin typeface="+mj-lt"/>
                  </a:rPr>
                  <a:t>50% socio-economic</a:t>
                </a: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BF803EE-3E4F-F2DB-E300-269F80785A87}"/>
              </a:ext>
            </a:extLst>
          </p:cNvPr>
          <p:cNvGrpSpPr/>
          <p:nvPr/>
        </p:nvGrpSpPr>
        <p:grpSpPr>
          <a:xfrm>
            <a:off x="343288" y="963454"/>
            <a:ext cx="8410575" cy="3538339"/>
            <a:chOff x="343288" y="1108794"/>
            <a:chExt cx="8410575" cy="369121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9DB7B25-F72B-09CB-19EC-CD00DF9A425A}"/>
                </a:ext>
              </a:extLst>
            </p:cNvPr>
            <p:cNvSpPr txBox="1"/>
            <p:nvPr/>
          </p:nvSpPr>
          <p:spPr>
            <a:xfrm>
              <a:off x="381000" y="1878234"/>
              <a:ext cx="7177391" cy="2921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SzPct val="75000"/>
                <a:buFont typeface="Arial" panose="020B0604020202020204" pitchFamily="34" charset="0"/>
                <a:buChar char="•"/>
              </a:pPr>
              <a:r>
                <a:rPr lang="en-US" sz="2200" u="sng" dirty="0">
                  <a:latin typeface="+mj-lt"/>
                </a:rPr>
                <a:t>Ecological</a:t>
              </a:r>
              <a:r>
                <a:rPr lang="en-US" sz="2200" dirty="0">
                  <a:latin typeface="+mj-lt"/>
                </a:rPr>
                <a:t> consequences: scored according to the degree that the REC is met, with the REC set to 100%.</a:t>
              </a:r>
            </a:p>
            <a:p>
              <a:pPr marL="342900" indent="-342900">
                <a:buSzPct val="75000"/>
                <a:buFont typeface="Arial" panose="020B0604020202020204" pitchFamily="34" charset="0"/>
                <a:buChar char="•"/>
              </a:pPr>
              <a:r>
                <a:rPr lang="en-US" sz="2200" u="sng" dirty="0">
                  <a:latin typeface="+mj-lt"/>
                </a:rPr>
                <a:t>Ecosystem Services</a:t>
              </a:r>
              <a:r>
                <a:rPr lang="en-US" sz="2200" dirty="0">
                  <a:latin typeface="+mj-lt"/>
                </a:rPr>
                <a:t>: scored relative to the present state or Baseline, with the Baseline set to 1.0.</a:t>
              </a:r>
            </a:p>
            <a:p>
              <a:pPr marL="342900" indent="-342900">
                <a:buSzPct val="75000"/>
                <a:buFont typeface="Arial" panose="020B0604020202020204" pitchFamily="34" charset="0"/>
                <a:buChar char="•"/>
              </a:pPr>
              <a:r>
                <a:rPr lang="en-US" sz="2200" u="sng" dirty="0">
                  <a:latin typeface="+mj-lt"/>
                </a:rPr>
                <a:t>Economic indicator</a:t>
              </a:r>
              <a:r>
                <a:rPr lang="en-US" sz="2200" dirty="0">
                  <a:latin typeface="+mj-lt"/>
                </a:rPr>
                <a:t> assesses change in monetary terms, i.e. GDP - relative to Baseline set to 1.0.</a:t>
              </a:r>
            </a:p>
            <a:p>
              <a:pPr marL="342900" indent="-342900">
                <a:buSzPct val="75000"/>
                <a:buFont typeface="Arial" panose="020B0604020202020204" pitchFamily="34" charset="0"/>
                <a:buChar char="•"/>
              </a:pPr>
              <a:r>
                <a:rPr lang="en-US" sz="2200" u="sng" dirty="0">
                  <a:latin typeface="+mj-lt"/>
                </a:rPr>
                <a:t>Employment</a:t>
              </a:r>
              <a:r>
                <a:rPr lang="en-US" sz="2200" dirty="0">
                  <a:latin typeface="+mj-lt"/>
                </a:rPr>
                <a:t> assesses the change in job opportunities from Baseline set to 1.0.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2D04469-D79F-A8E4-C86D-CEBEECAD785F}"/>
                </a:ext>
              </a:extLst>
            </p:cNvPr>
            <p:cNvSpPr txBox="1"/>
            <p:nvPr/>
          </p:nvSpPr>
          <p:spPr>
            <a:xfrm>
              <a:off x="343288" y="1108794"/>
              <a:ext cx="841057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SzPct val="75000"/>
              </a:pPr>
              <a:r>
                <a:rPr lang="en-US" sz="2200" dirty="0">
                  <a:latin typeface="+mj-lt"/>
                </a:rPr>
                <a:t>MCA is appropriate for comparing alternatives when the consequences, or outcomes, are expressed using different variables: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2501571-8624-56AB-E333-ACF916F68ABB}"/>
              </a:ext>
            </a:extLst>
          </p:cNvPr>
          <p:cNvGrpSpPr/>
          <p:nvPr/>
        </p:nvGrpSpPr>
        <p:grpSpPr>
          <a:xfrm>
            <a:off x="7175106" y="1290994"/>
            <a:ext cx="1851334" cy="2658323"/>
            <a:chOff x="7175106" y="1290994"/>
            <a:chExt cx="1851334" cy="2658323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6ACF55D5-B021-FA11-927F-1DCE860F66E0}"/>
                </a:ext>
              </a:extLst>
            </p:cNvPr>
            <p:cNvSpPr/>
            <p:nvPr/>
          </p:nvSpPr>
          <p:spPr>
            <a:xfrm>
              <a:off x="7869301" y="1842169"/>
              <a:ext cx="1033448" cy="2107148"/>
            </a:xfrm>
            <a:prstGeom prst="ellipse">
              <a:avLst/>
            </a:prstGeom>
            <a:solidFill>
              <a:schemeClr val="bg1">
                <a:alpha val="5000"/>
              </a:schemeClr>
            </a:solidFill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2591BDD-DD16-EA41-7BA0-0F723E538A9B}"/>
                </a:ext>
              </a:extLst>
            </p:cNvPr>
            <p:cNvSpPr txBox="1"/>
            <p:nvPr/>
          </p:nvSpPr>
          <p:spPr>
            <a:xfrm>
              <a:off x="7175106" y="1290994"/>
              <a:ext cx="1851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SzPct val="75000"/>
              </a:pP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Weightings can be changed (per IUA)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917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6741CE4-F963-53D5-C5BD-1F9C7D94CE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026" y="1895208"/>
            <a:ext cx="8099746" cy="496279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0" latinLnBrk="0" hangingPunct="0">
              <a:lnSpc>
                <a:spcPct val="110000"/>
              </a:lnSpc>
              <a:spcBef>
                <a:spcPct val="20000"/>
              </a:spcBef>
              <a:defRPr sz="1200" b="1" kern="1200">
                <a:solidFill>
                  <a:schemeClr val="bg2"/>
                </a:solidFill>
                <a:latin typeface="Calibri" pitchFamily="34" charset="0"/>
                <a:ea typeface="ＭＳ Ｐゴシック" pitchFamily="1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2323DC6-9A88-4698-A4E8-44AD558C8DBD}" type="slidenum">
              <a:rPr lang="en-US" smtClean="0">
                <a:solidFill>
                  <a:srgbClr val="EEECE1"/>
                </a:solidFill>
              </a:rPr>
              <a:pPr>
                <a:defRPr/>
              </a:pPr>
              <a:t>8</a:t>
            </a:fld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E65E7-6EC5-FB85-BA64-BCAF99CDEE1B}"/>
              </a:ext>
            </a:extLst>
          </p:cNvPr>
          <p:cNvSpPr txBox="1"/>
          <p:nvPr/>
        </p:nvSpPr>
        <p:spPr>
          <a:xfrm>
            <a:off x="381000" y="300745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+mn-lt"/>
              </a:rPr>
              <a:t>MULTI-CRITERIA ANALYSIS</a:t>
            </a:r>
            <a:endParaRPr lang="en-GB" sz="2100" b="1" dirty="0"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3947977-1C13-9259-3F07-718120FC9F7D}"/>
              </a:ext>
            </a:extLst>
          </p:cNvPr>
          <p:cNvCxnSpPr/>
          <p:nvPr/>
        </p:nvCxnSpPr>
        <p:spPr>
          <a:xfrm>
            <a:off x="381000" y="823965"/>
            <a:ext cx="8229600" cy="0"/>
          </a:xfrm>
          <a:prstGeom prst="line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F88DEFF-FF8F-A38B-6B9C-B6BDF8336083}"/>
              </a:ext>
            </a:extLst>
          </p:cNvPr>
          <p:cNvSpPr txBox="1"/>
          <p:nvPr/>
        </p:nvSpPr>
        <p:spPr>
          <a:xfrm>
            <a:off x="220226" y="1057534"/>
            <a:ext cx="87420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75000"/>
            </a:pPr>
            <a:r>
              <a:rPr lang="en-ZA" sz="2000" dirty="0">
                <a:latin typeface="+mj-lt"/>
              </a:rPr>
              <a:t>Graphical output from the MCA for IUA W13 using ‘traffic plots’, which display the graded scenarios per component and as an integrated normalised score (0 to 1)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8A56AC-803A-1240-2D47-35B9944F252D}"/>
              </a:ext>
            </a:extLst>
          </p:cNvPr>
          <p:cNvSpPr txBox="1"/>
          <p:nvPr/>
        </p:nvSpPr>
        <p:spPr>
          <a:xfrm rot="16200000">
            <a:off x="7083363" y="4082380"/>
            <a:ext cx="3219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75000"/>
            </a:pPr>
            <a:r>
              <a:rPr lang="en-US" sz="1400" dirty="0">
                <a:solidFill>
                  <a:srgbClr val="0070C0"/>
                </a:solidFill>
                <a:latin typeface="+mj-lt"/>
              </a:rPr>
              <a:t>Changing weightings may change score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EF69DBF-D317-9693-7487-463495BF5AAE}"/>
              </a:ext>
            </a:extLst>
          </p:cNvPr>
          <p:cNvCxnSpPr>
            <a:cxnSpLocks/>
          </p:cNvCxnSpPr>
          <p:nvPr/>
        </p:nvCxnSpPr>
        <p:spPr>
          <a:xfrm>
            <a:off x="8388411" y="2444421"/>
            <a:ext cx="0" cy="3471884"/>
          </a:xfrm>
          <a:prstGeom prst="straightConnector1">
            <a:avLst/>
          </a:prstGeom>
          <a:ln w="19050">
            <a:solidFill>
              <a:srgbClr val="0070C0"/>
            </a:solidFill>
            <a:headEnd type="stealt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855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528C03F-E630-F0EF-2AB1-7B99C4BDB3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5453" y="2680632"/>
            <a:ext cx="6893483" cy="258089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0" latinLnBrk="0" hangingPunct="0">
              <a:lnSpc>
                <a:spcPct val="110000"/>
              </a:lnSpc>
              <a:spcBef>
                <a:spcPct val="20000"/>
              </a:spcBef>
              <a:defRPr sz="1200" b="1" kern="1200">
                <a:solidFill>
                  <a:schemeClr val="bg2"/>
                </a:solidFill>
                <a:latin typeface="Calibri" pitchFamily="34" charset="0"/>
                <a:ea typeface="ＭＳ Ｐゴシック" pitchFamily="1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2323DC6-9A88-4698-A4E8-44AD558C8DBD}" type="slidenum">
              <a:rPr lang="en-US" smtClean="0">
                <a:solidFill>
                  <a:srgbClr val="EEECE1"/>
                </a:solidFill>
              </a:rPr>
              <a:pPr>
                <a:defRPr/>
              </a:pPr>
              <a:t>9</a:t>
            </a:fld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E65E7-6EC5-FB85-BA64-BCAF99CDEE1B}"/>
              </a:ext>
            </a:extLst>
          </p:cNvPr>
          <p:cNvSpPr txBox="1"/>
          <p:nvPr/>
        </p:nvSpPr>
        <p:spPr>
          <a:xfrm>
            <a:off x="381000" y="322927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+mn-lt"/>
              </a:rPr>
              <a:t>WRC-DSS</a:t>
            </a:r>
            <a:endParaRPr lang="en-GB" sz="2100" b="1" dirty="0"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3947977-1C13-9259-3F07-718120FC9F7D}"/>
              </a:ext>
            </a:extLst>
          </p:cNvPr>
          <p:cNvCxnSpPr/>
          <p:nvPr/>
        </p:nvCxnSpPr>
        <p:spPr>
          <a:xfrm>
            <a:off x="371871" y="846147"/>
            <a:ext cx="8229600" cy="0"/>
          </a:xfrm>
          <a:prstGeom prst="line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2288F43-D3DA-D9D3-00FF-37F781A6343E}"/>
              </a:ext>
            </a:extLst>
          </p:cNvPr>
          <p:cNvSpPr txBox="1"/>
          <p:nvPr/>
        </p:nvSpPr>
        <p:spPr>
          <a:xfrm>
            <a:off x="408457" y="930466"/>
            <a:ext cx="82478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75000"/>
            </a:pPr>
            <a:r>
              <a:rPr lang="en-ZA" sz="2200" dirty="0">
                <a:latin typeface="+mj-lt"/>
              </a:rPr>
              <a:t>Based on the integrated gradings for the scenarios and the WRCs, the WRC-DSS is used to inform Target Ecological Categories (TECs) for the relevant RU, and hence the Water Resource Class for the IUA.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DD497A-B3FD-AFC2-116B-90934D21BB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1347" y="5455809"/>
            <a:ext cx="7087589" cy="40010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3471A09-7549-0B23-6125-BAF1996BAF7B}"/>
              </a:ext>
            </a:extLst>
          </p:cNvPr>
          <p:cNvSpPr txBox="1"/>
          <p:nvPr/>
        </p:nvSpPr>
        <p:spPr>
          <a:xfrm>
            <a:off x="1582906" y="4483519"/>
            <a:ext cx="292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75000"/>
            </a:pPr>
            <a:r>
              <a:rPr lang="en-ZA" sz="2000" dirty="0">
                <a:latin typeface="+mj-lt"/>
              </a:rPr>
              <a:t>+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3C73661-C401-B31C-B88E-B369AA1EA226}"/>
              </a:ext>
            </a:extLst>
          </p:cNvPr>
          <p:cNvSpPr/>
          <p:nvPr/>
        </p:nvSpPr>
        <p:spPr>
          <a:xfrm>
            <a:off x="1857374" y="4514850"/>
            <a:ext cx="6079332" cy="428625"/>
          </a:xfrm>
          <a:prstGeom prst="roundRect">
            <a:avLst/>
          </a:prstGeom>
          <a:solidFill>
            <a:srgbClr val="FF0000">
              <a:alpha val="5000"/>
            </a:srgb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9EAF0CE-C7A8-FF7D-A131-7107698621E5}"/>
              </a:ext>
            </a:extLst>
          </p:cNvPr>
          <p:cNvSpPr/>
          <p:nvPr/>
        </p:nvSpPr>
        <p:spPr>
          <a:xfrm>
            <a:off x="8259678" y="4514851"/>
            <a:ext cx="116072" cy="428624"/>
          </a:xfrm>
          <a:prstGeom prst="roundRect">
            <a:avLst/>
          </a:prstGeom>
          <a:solidFill>
            <a:srgbClr val="FF0000">
              <a:alpha val="5000"/>
            </a:srgb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80356C65-B778-D081-E7A3-99B184EA8F4F}"/>
              </a:ext>
            </a:extLst>
          </p:cNvPr>
          <p:cNvSpPr/>
          <p:nvPr/>
        </p:nvSpPr>
        <p:spPr>
          <a:xfrm>
            <a:off x="8030490" y="4642084"/>
            <a:ext cx="148930" cy="156584"/>
          </a:xfrm>
          <a:prstGeom prst="rightArrow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425E76D-3942-25B8-4AA4-BD143728DD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601" y="2038462"/>
            <a:ext cx="1420592" cy="3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784546"/>
      </p:ext>
    </p:extLst>
  </p:cSld>
  <p:clrMapOvr>
    <a:masterClrMapping/>
  </p:clrMapOvr>
</p:sld>
</file>

<file path=ppt/theme/theme1.xml><?xml version="1.0" encoding="utf-8"?>
<a:theme xmlns:a="http://schemas.openxmlformats.org/drawingml/2006/main" name="CO-BRANDED DHS &amp; DWS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CO-BRANDED DHS &amp; DWS PRESENTATION.pot</Template>
  <TotalTime>12113</TotalTime>
  <Words>586</Words>
  <Application>Microsoft Office PowerPoint</Application>
  <PresentationFormat>On-screen Show (4:3)</PresentationFormat>
  <Paragraphs>79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Courier New</vt:lpstr>
      <vt:lpstr>CO-BRANDED DHS &amp; DWS PRESENTATION</vt:lpstr>
      <vt:lpstr>CLASSIFICATION OF SIGNIFICANT WATER RESOURCES AND DETERMINATION OF RESOURCE QUALITY OBJECTIVES FOR WATER RESOURCES IN THE USUTU TO MHLATHUZE CATCHMENTS (WP11387)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Housing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DOH 3</dc:creator>
  <cp:lastModifiedBy>Makanda Cornelia Koleka</cp:lastModifiedBy>
  <cp:revision>447</cp:revision>
  <dcterms:created xsi:type="dcterms:W3CDTF">2013-08-12T09:46:59Z</dcterms:created>
  <dcterms:modified xsi:type="dcterms:W3CDTF">2023-04-11T10:16:32Z</dcterms:modified>
</cp:coreProperties>
</file>